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91" r:id="rId29"/>
    <p:sldId id="290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8091-0720-4EEE-B523-9A3FB875BB7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50C06-4C36-41E4-89FB-52492813D8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942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1.</a:t>
            </a:r>
            <a:r>
              <a:rPr lang="zh-CN" altLang="en-US" sz="1200" dirty="0" smtClean="0">
                <a:solidFill>
                  <a:srgbClr val="53585F"/>
                </a:solidFill>
              </a:rPr>
              <a:t>不使用</a:t>
            </a:r>
            <a:r>
              <a:rPr lang="en-US" altLang="zh-CN" sz="1200" dirty="0" smtClean="0">
                <a:solidFill>
                  <a:srgbClr val="53585F"/>
                </a:solidFill>
              </a:rPr>
              <a:t>mock</a:t>
            </a:r>
            <a:r>
              <a:rPr lang="zh-CN" altLang="en-US" sz="1200" dirty="0" smtClean="0">
                <a:solidFill>
                  <a:srgbClr val="53585F"/>
                </a:solidFill>
              </a:rPr>
              <a:t>，需要启动</a:t>
            </a:r>
            <a:r>
              <a:rPr lang="en-US" altLang="zh-CN" sz="1200" dirty="0" err="1" smtClean="0">
                <a:solidFill>
                  <a:srgbClr val="53585F"/>
                </a:solidFill>
              </a:rPr>
              <a:t>hsf</a:t>
            </a:r>
            <a:r>
              <a:rPr lang="zh-CN" altLang="en-US" sz="1200" dirty="0" smtClean="0">
                <a:solidFill>
                  <a:srgbClr val="53585F"/>
                </a:solidFill>
              </a:rPr>
              <a:t>、</a:t>
            </a:r>
            <a:r>
              <a:rPr lang="en-US" altLang="zh-CN" sz="1200" dirty="0" err="1" smtClean="0">
                <a:solidFill>
                  <a:srgbClr val="53585F"/>
                </a:solidFill>
              </a:rPr>
              <a:t>db</a:t>
            </a:r>
            <a:r>
              <a:rPr lang="zh-CN" altLang="en-US" sz="1200" dirty="0" smtClean="0">
                <a:solidFill>
                  <a:srgbClr val="53585F"/>
                </a:solidFill>
              </a:rPr>
              <a:t>、</a:t>
            </a:r>
            <a:r>
              <a:rPr lang="en-US" altLang="zh-CN" sz="1200" dirty="0" err="1" smtClean="0">
                <a:solidFill>
                  <a:srgbClr val="53585F"/>
                </a:solidFill>
              </a:rPr>
              <a:t>metaq</a:t>
            </a:r>
            <a:r>
              <a:rPr lang="zh-CN" altLang="en-US" sz="1200" dirty="0" smtClean="0">
                <a:solidFill>
                  <a:srgbClr val="53585F"/>
                </a:solidFill>
              </a:rPr>
              <a:t>等容器服务，耗时</a:t>
            </a:r>
            <a:r>
              <a:rPr lang="en-US" altLang="zh-CN" sz="1200" dirty="0" smtClean="0">
                <a:solidFill>
                  <a:srgbClr val="53585F"/>
                </a:solidFill>
              </a:rPr>
              <a:t>2-5</a:t>
            </a:r>
            <a:r>
              <a:rPr lang="zh-CN" altLang="en-US" sz="1200" dirty="0" smtClean="0">
                <a:solidFill>
                  <a:srgbClr val="53585F"/>
                </a:solidFill>
              </a:rPr>
              <a:t>分钟不等</a:t>
            </a:r>
            <a:endParaRPr lang="zh-CN" altLang="zh-CN" sz="1200" dirty="0" smtClean="0">
              <a:solidFill>
                <a:srgbClr val="53585F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2.</a:t>
            </a:r>
            <a:r>
              <a:rPr lang="zh-CN" altLang="en-US" sz="1200" dirty="0" smtClean="0">
                <a:solidFill>
                  <a:srgbClr val="53585F"/>
                </a:solidFill>
              </a:rPr>
              <a:t>依赖</a:t>
            </a:r>
            <a:r>
              <a:rPr lang="en-US" altLang="zh-CN" sz="1200" dirty="0" err="1" smtClean="0">
                <a:solidFill>
                  <a:srgbClr val="53585F"/>
                </a:solidFill>
              </a:rPr>
              <a:t>db</a:t>
            </a:r>
            <a:r>
              <a:rPr lang="zh-CN" altLang="en-US" sz="1200" dirty="0" smtClean="0">
                <a:solidFill>
                  <a:srgbClr val="53585F"/>
                </a:solidFill>
              </a:rPr>
              <a:t>、第三方服务，有状态数据一旦被使用，需要重新造数据。如果单独部署测试库，成本很高</a:t>
            </a:r>
            <a:endParaRPr lang="zh-CN" altLang="zh-CN" sz="1200" dirty="0" smtClean="0">
              <a:solidFill>
                <a:srgbClr val="53585F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3.</a:t>
            </a:r>
            <a:r>
              <a:rPr lang="zh-CN" altLang="en-US" sz="1200" dirty="0" smtClean="0">
                <a:solidFill>
                  <a:srgbClr val="53585F"/>
                </a:solidFill>
              </a:rPr>
              <a:t>常见的</a:t>
            </a:r>
            <a:r>
              <a:rPr lang="en-US" altLang="zh-CN" sz="1200" dirty="0" smtClean="0">
                <a:solidFill>
                  <a:srgbClr val="53585F"/>
                </a:solidFill>
              </a:rPr>
              <a:t>Mock</a:t>
            </a:r>
            <a:r>
              <a:rPr lang="zh-CN" altLang="en-US" sz="1200" dirty="0" smtClean="0">
                <a:solidFill>
                  <a:srgbClr val="53585F"/>
                </a:solidFill>
              </a:rPr>
              <a:t>框架，都需要手工编写</a:t>
            </a:r>
            <a:r>
              <a:rPr lang="en-US" altLang="zh-CN" sz="1200" dirty="0" smtClean="0">
                <a:solidFill>
                  <a:srgbClr val="53585F"/>
                </a:solidFill>
              </a:rPr>
              <a:t>mock</a:t>
            </a:r>
            <a:r>
              <a:rPr lang="zh-CN" altLang="en-US" sz="1200" dirty="0" smtClean="0">
                <a:solidFill>
                  <a:srgbClr val="53585F"/>
                </a:solidFill>
              </a:rPr>
              <a:t>数据，同时需要人工写断言判断</a:t>
            </a:r>
            <a:endParaRPr lang="zh-CN" altLang="zh-CN" sz="1200" dirty="0" smtClean="0">
              <a:solidFill>
                <a:srgbClr val="53585F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4.</a:t>
            </a:r>
            <a:r>
              <a:rPr lang="zh-CN" altLang="en-US" sz="1200" dirty="0" smtClean="0">
                <a:solidFill>
                  <a:srgbClr val="53585F"/>
                </a:solidFill>
              </a:rPr>
              <a:t>代码修改需要同步维护单测类，维护单测不必代码的成本低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4A7E2-9768-4B4D-A4F1-4C4DFF5B3198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099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4A7E2-9768-4B4D-A4F1-4C4DFF5B3198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496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4A7E2-9768-4B4D-A4F1-4C4DFF5B3198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066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4A7E2-9768-4B4D-A4F1-4C4DFF5B3198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370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4A7E2-9768-4B4D-A4F1-4C4DFF5B3198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43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4A7E2-9768-4B4D-A4F1-4C4DFF5B3198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3272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4A7E2-9768-4B4D-A4F1-4C4DFF5B3198}" type="slidenum">
              <a:rPr lang="zh-CN" altLang="en-US" smtClean="0"/>
              <a:pPr>
                <a:defRPr/>
              </a:pPr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107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432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8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39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103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358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11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84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469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37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11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711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5F339-25CB-4C32-A873-A86F55F69145}" type="datetimeFigureOut">
              <a:rPr lang="zh-CN" altLang="en-US" smtClean="0"/>
              <a:t>2019/5/29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00BC7-666F-40BA-93AC-45A8CA9A8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2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COLA MOCK</a:t>
            </a:r>
            <a:r>
              <a:rPr lang="zh-CN" altLang="en-US" dirty="0" smtClean="0"/>
              <a:t>单测框架 </a:t>
            </a:r>
            <a:r>
              <a:rPr lang="en-US" altLang="zh-CN" dirty="0" smtClean="0"/>
              <a:t>V1.0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002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487488" y="1547500"/>
            <a:ext cx="886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以下是</a:t>
            </a:r>
            <a:r>
              <a:rPr lang="en-US" altLang="zh-CN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springboot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的</a:t>
            </a:r>
            <a:r>
              <a:rPr lang="en-US" altLang="zh-CN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TestApplication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代码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,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做如下两处配置即可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录制配置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496" y="2204864"/>
            <a:ext cx="8284006" cy="382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5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1424" y="1556792"/>
            <a:ext cx="7055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启动</a:t>
            </a:r>
            <a:r>
              <a:rPr lang="en-US" altLang="zh-CN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TestApplication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, 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当看到控制台输出如下，即表示启动成功。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9416" y="4343618"/>
            <a:ext cx="553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执行测试类的方法，并录制真实环境下的相关数据。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数据录制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795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551383" y="1490024"/>
            <a:ext cx="5760641" cy="5163090"/>
            <a:chOff x="263352" y="1340768"/>
            <a:chExt cx="5760641" cy="5163090"/>
          </a:xfrm>
        </p:grpSpPr>
        <p:sp>
          <p:nvSpPr>
            <p:cNvPr id="7" name="规格化"/>
            <p:cNvSpPr/>
            <p:nvPr/>
          </p:nvSpPr>
          <p:spPr>
            <a:xfrm>
              <a:off x="263352" y="1679322"/>
              <a:ext cx="5760641" cy="4824536"/>
            </a:xfrm>
            <a:prstGeom prst="rect">
              <a:avLst/>
            </a:prstGeom>
            <a:noFill/>
            <a:ln w="12700">
              <a:solidFill>
                <a:srgbClr val="FF6600"/>
              </a:solidFill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numCol="1" anchor="ctr"/>
            <a:lstStyle>
              <a:lvl1pPr>
                <a:defRPr sz="3200" b="0">
                  <a:solidFill>
                    <a:schemeClr val="accent4">
                      <a:hueOff val="-1081314"/>
                      <a:satOff val="4338"/>
                      <a:lumOff val="-8931"/>
                    </a:schemeClr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endPara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63352" y="1340768"/>
              <a:ext cx="5760641" cy="338554"/>
            </a:xfrm>
            <a:prstGeom prst="rect">
              <a:avLst/>
            </a:prstGeom>
            <a:solidFill>
              <a:srgbClr val="FF7B2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宋体" panose="02010600030101010101" pitchFamily="2" charset="-122"/>
                </a:rPr>
                <a:t>入</a:t>
              </a:r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宋体" panose="02010600030101010101" pitchFamily="2" charset="-122"/>
                </a:rPr>
                <a:t>参文件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63352" y="1685551"/>
              <a:ext cx="576064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 smtClean="0">
                  <a:latin typeface="宋体" panose="02010600030101010101" pitchFamily="2" charset="-122"/>
                </a:rPr>
                <a:t>xxx.</a:t>
              </a:r>
              <a:r>
                <a:rPr lang="zh-CN" altLang="en-US" dirty="0" smtClean="0">
                  <a:latin typeface="宋体" panose="02010600030101010101" pitchFamily="2" charset="-122"/>
                </a:rPr>
                <a:t>ImplTest</a:t>
              </a:r>
              <a:r>
                <a:rPr lang="zh-CN" altLang="en-US" dirty="0">
                  <a:latin typeface="宋体" panose="02010600030101010101" pitchFamily="2" charset="-122"/>
                </a:rPr>
                <a:t>_findById_inputParams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690441" y="1511510"/>
            <a:ext cx="5238207" cy="5150727"/>
            <a:chOff x="6546425" y="1362254"/>
            <a:chExt cx="4878167" cy="5150727"/>
          </a:xfrm>
        </p:grpSpPr>
        <p:sp>
          <p:nvSpPr>
            <p:cNvPr id="8" name="规格化"/>
            <p:cNvSpPr/>
            <p:nvPr/>
          </p:nvSpPr>
          <p:spPr>
            <a:xfrm>
              <a:off x="6546425" y="1688445"/>
              <a:ext cx="4878167" cy="4824536"/>
            </a:xfrm>
            <a:prstGeom prst="rect">
              <a:avLst/>
            </a:prstGeom>
            <a:noFill/>
            <a:ln w="12700">
              <a:solidFill>
                <a:srgbClr val="FF6600"/>
              </a:solidFill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numCol="1" anchor="ctr"/>
            <a:lstStyle>
              <a:lvl1pPr>
                <a:defRPr sz="3200" b="0">
                  <a:solidFill>
                    <a:schemeClr val="accent4">
                      <a:hueOff val="-1081314"/>
                      <a:satOff val="4338"/>
                      <a:lumOff val="-8931"/>
                    </a:schemeClr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endPara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548984" y="1362254"/>
              <a:ext cx="4875608" cy="338554"/>
            </a:xfrm>
            <a:prstGeom prst="rect">
              <a:avLst/>
            </a:prstGeom>
            <a:solidFill>
              <a:srgbClr val="FF7B2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宋体" panose="02010600030101010101" pitchFamily="2" charset="-122"/>
                </a:rPr>
                <a:t>出参</a:t>
              </a:r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宋体" panose="02010600030101010101" pitchFamily="2" charset="-122"/>
                </a:rPr>
                <a:t>文件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548984" y="1681322"/>
              <a:ext cx="48756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 err="1" smtClean="0">
                  <a:latin typeface="宋体" panose="02010600030101010101" pitchFamily="2" charset="-122"/>
                </a:rPr>
                <a:t>xxxx</a:t>
              </a:r>
              <a:r>
                <a:rPr lang="en-US" altLang="zh-CN" dirty="0" smtClean="0">
                  <a:latin typeface="宋体" panose="02010600030101010101" pitchFamily="2" charset="-122"/>
                </a:rPr>
                <a:t>.</a:t>
              </a:r>
              <a:r>
                <a:rPr lang="zh-CN" altLang="en-US" dirty="0" smtClean="0">
                  <a:latin typeface="宋体" panose="02010600030101010101" pitchFamily="2" charset="-122"/>
                </a:rPr>
                <a:t>Test_findById</a:t>
              </a:r>
              <a:endParaRPr lang="zh-CN" altLang="en-US" dirty="0">
                <a:latin typeface="宋体" panose="02010600030101010101" pitchFamily="2" charset="-122"/>
              </a:endParaRPr>
            </a:p>
          </p:txBody>
        </p:sp>
      </p:grpSp>
      <p:sp>
        <p:nvSpPr>
          <p:cNvPr id="11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数据文件介绍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2883" y="1138107"/>
            <a:ext cx="4968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存储路径：工程路径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\</a:t>
            </a:r>
            <a:r>
              <a:rPr lang="en-US" altLang="zh-CN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src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\test\resources\</a:t>
            </a:r>
            <a:r>
              <a:rPr lang="en-US" altLang="zh-CN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mockfile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2680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71464" y="1196752"/>
            <a:ext cx="98427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标准的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spring xml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配置，第一步和第二步主要是排除外围环境的依赖，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第三步是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cola mock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的配置，固定写法。主要工作量在前面两步，不过这属于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spring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范畴的工作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回放配置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集成测试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672" y="2120082"/>
            <a:ext cx="8383736" cy="460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2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1487488" y="2060848"/>
            <a:ext cx="9144000" cy="1782367"/>
          </a:xfrm>
        </p:spPr>
        <p:txBody>
          <a:bodyPr/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单测编写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73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45" y="2066823"/>
            <a:ext cx="5652628" cy="23762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32119">
            <a:off x="538230" y="4524675"/>
            <a:ext cx="5652629" cy="21520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3990" y="2038360"/>
            <a:ext cx="4968552" cy="4470823"/>
          </a:xfrm>
          <a:prstGeom prst="rect">
            <a:avLst/>
          </a:prstGeom>
        </p:spPr>
      </p:pic>
      <p:sp>
        <p:nvSpPr>
          <p:cNvPr id="9" name="AutoShape 3"/>
          <p:cNvSpPr>
            <a:spLocks noChangeArrowheads="1"/>
          </p:cNvSpPr>
          <p:nvPr/>
        </p:nvSpPr>
        <p:spPr bwMode="gray">
          <a:xfrm>
            <a:off x="6240016" y="3802017"/>
            <a:ext cx="504056" cy="419071"/>
          </a:xfrm>
          <a:prstGeom prst="rightArrow">
            <a:avLst>
              <a:gd name="adj1" fmla="val 62787"/>
              <a:gd name="adj2" fmla="val 41259"/>
            </a:avLst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lin ang="8100000" scaled="1"/>
            <a:tileRect/>
          </a:gradFill>
          <a:ln w="19050" cap="rnd" algn="ctr">
            <a:solidFill>
              <a:schemeClr val="bg2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4214" y="1578278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原测试：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44072" y="1556792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新测试：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整体风格对比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3990" y="3853103"/>
            <a:ext cx="4968552" cy="260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32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4271" y="1373998"/>
            <a:ext cx="11721479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跟普通的集成测试写法一样，只需修改头部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【1】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固定写法。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【2】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标准的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Spring xml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，只需要排除外围服务，比如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hsf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、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db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等基础类；这一步是最复杂的，不过是一次性配置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其他测试类直接复用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【3】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指定本测试类需要录制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(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回放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)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的服务，会基于此配置，录制数据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516540"/>
            <a:ext cx="6924675" cy="3171825"/>
          </a:xfrm>
          <a:prstGeom prst="rect">
            <a:avLst/>
          </a:prstGeom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集成测试类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27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3352" y="1268760"/>
            <a:ext cx="11784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跟之前的写法基本类似，不过省去了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spring xml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的配置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【1】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固定写法，区别于集成测试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【2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】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需要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录制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(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回放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)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服务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,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同集成测试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【3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】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对被测类注入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mock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服务，由于没有了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spring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的自动注入，所以需要手动注入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单元测试类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3161458"/>
            <a:ext cx="8629650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2204864"/>
            <a:ext cx="8429625" cy="446449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63352" y="1340768"/>
            <a:ext cx="86998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这里介绍下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spring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下的</a:t>
            </a: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Mockito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集成，可以有选择的对某些方法进行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mock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，但不影响其他功能。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适用场景：无法进行录制的服务接口，比如有些返回对象是富对象，不能序列化。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84457" y="2428069"/>
            <a:ext cx="346761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【1】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注入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Mock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生成的实例到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此类中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【2】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生成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mock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实例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【3】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可不写，写上</a:t>
            </a: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Autowired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       作用是不丢失原服务功能，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       可以只对某个方法进行增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      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强，其他方法走原逻辑，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       不丢失录制和回放功能。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【4】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 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对某一个方法进行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mock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altLang="zh-CN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Mockito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集成（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76" y="3573016"/>
            <a:ext cx="1171575" cy="20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00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0580" y="114458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同上一节类似，唯一区别如下标注。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适用场景：可对无日常环境的三方服务进行录制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8288" y="2257549"/>
            <a:ext cx="336021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【1】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注入</a:t>
            </a: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Mockito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生成的实例；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区别在于会影响录制功能，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也就是在录制真实数据时，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when().</a:t>
            </a: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thenReturn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()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这句是生效的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altLang="zh-CN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Mockito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集成（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80" y="1916832"/>
            <a:ext cx="8210656" cy="452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73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2927648" y="1961290"/>
            <a:ext cx="5066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黑体"/>
                <a:ea typeface="黑体"/>
                <a:cs typeface="黑体"/>
              </a:rPr>
              <a:t>单测现状</a:t>
            </a:r>
            <a:endParaRPr lang="zh-CN" altLang="en-US" sz="2400" dirty="0">
              <a:solidFill>
                <a:schemeClr val="bg1"/>
              </a:solidFill>
              <a:latin typeface="黑体"/>
              <a:ea typeface="黑体"/>
              <a:cs typeface="黑体"/>
            </a:endParaRPr>
          </a:p>
        </p:txBody>
      </p:sp>
      <p:sp>
        <p:nvSpPr>
          <p:cNvPr id="59" name="AutoShape 4"/>
          <p:cNvSpPr>
            <a:spLocks noChangeArrowheads="1"/>
          </p:cNvSpPr>
          <p:nvPr/>
        </p:nvSpPr>
        <p:spPr bwMode="gray">
          <a:xfrm>
            <a:off x="3666083" y="1171798"/>
            <a:ext cx="4953000" cy="457200"/>
          </a:xfrm>
          <a:prstGeom prst="roundRect">
            <a:avLst>
              <a:gd name="adj" fmla="val 16667"/>
            </a:avLst>
          </a:prstGeom>
          <a:solidFill>
            <a:srgbClr val="74A1DE"/>
          </a:solidFill>
          <a:ln w="28575" algn="ctr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60" name="AutoShape 5"/>
          <p:cNvSpPr>
            <a:spLocks noChangeArrowheads="1"/>
          </p:cNvSpPr>
          <p:nvPr/>
        </p:nvSpPr>
        <p:spPr bwMode="gray">
          <a:xfrm>
            <a:off x="3361283" y="1052736"/>
            <a:ext cx="685800" cy="685800"/>
          </a:xfrm>
          <a:prstGeom prst="diamond">
            <a:avLst/>
          </a:prstGeom>
          <a:solidFill>
            <a:srgbClr val="74A1DE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gray">
          <a:xfrm>
            <a:off x="4199483" y="1227361"/>
            <a:ext cx="4114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背景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62" name="Text Box 7"/>
          <p:cNvSpPr txBox="1">
            <a:spLocks noChangeArrowheads="1"/>
          </p:cNvSpPr>
          <p:nvPr/>
        </p:nvSpPr>
        <p:spPr bwMode="gray">
          <a:xfrm>
            <a:off x="3515271" y="1151161"/>
            <a:ext cx="354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3" name="AutoShape 8"/>
          <p:cNvSpPr>
            <a:spLocks noChangeArrowheads="1"/>
          </p:cNvSpPr>
          <p:nvPr/>
        </p:nvSpPr>
        <p:spPr bwMode="gray">
          <a:xfrm>
            <a:off x="3666083" y="2009998"/>
            <a:ext cx="4953000" cy="457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28575" algn="ctr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64" name="AutoShape 9"/>
          <p:cNvSpPr>
            <a:spLocks noChangeArrowheads="1"/>
          </p:cNvSpPr>
          <p:nvPr/>
        </p:nvSpPr>
        <p:spPr bwMode="gray">
          <a:xfrm>
            <a:off x="3361283" y="1890936"/>
            <a:ext cx="685800" cy="685800"/>
          </a:xfrm>
          <a:prstGeom prst="diamond">
            <a:avLst/>
          </a:prstGeom>
          <a:solidFill>
            <a:schemeClr val="accent2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5" name="Text Box 10"/>
          <p:cNvSpPr txBox="1">
            <a:spLocks noChangeArrowheads="1"/>
          </p:cNvSpPr>
          <p:nvPr/>
        </p:nvSpPr>
        <p:spPr bwMode="gray">
          <a:xfrm>
            <a:off x="4199483" y="2065561"/>
            <a:ext cx="4114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</a:rPr>
              <a:t>COLA MOCK</a:t>
            </a:r>
            <a:r>
              <a:rPr lang="zh-CN" altLang="en-US" dirty="0">
                <a:solidFill>
                  <a:schemeClr val="bg1"/>
                </a:solidFill>
              </a:rPr>
              <a:t>简介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66" name="Text Box 11"/>
          <p:cNvSpPr txBox="1">
            <a:spLocks noChangeArrowheads="1"/>
          </p:cNvSpPr>
          <p:nvPr/>
        </p:nvSpPr>
        <p:spPr bwMode="gray">
          <a:xfrm>
            <a:off x="3515271" y="1989361"/>
            <a:ext cx="354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7" name="AutoShape 12"/>
          <p:cNvSpPr>
            <a:spLocks noChangeArrowheads="1"/>
          </p:cNvSpPr>
          <p:nvPr/>
        </p:nvSpPr>
        <p:spPr bwMode="gray">
          <a:xfrm>
            <a:off x="3666083" y="2848198"/>
            <a:ext cx="4953000" cy="457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 algn="ctr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/>
          </a:p>
        </p:txBody>
      </p:sp>
      <p:sp>
        <p:nvSpPr>
          <p:cNvPr id="68" name="AutoShape 13"/>
          <p:cNvSpPr>
            <a:spLocks noChangeArrowheads="1"/>
          </p:cNvSpPr>
          <p:nvPr/>
        </p:nvSpPr>
        <p:spPr bwMode="gray">
          <a:xfrm>
            <a:off x="3361283" y="2729136"/>
            <a:ext cx="685800" cy="685800"/>
          </a:xfrm>
          <a:prstGeom prst="diamond">
            <a:avLst/>
          </a:prstGeom>
          <a:solidFill>
            <a:schemeClr val="accent1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9" name="Text Box 14"/>
          <p:cNvSpPr txBox="1">
            <a:spLocks noChangeArrowheads="1"/>
          </p:cNvSpPr>
          <p:nvPr/>
        </p:nvSpPr>
        <p:spPr bwMode="gray">
          <a:xfrm>
            <a:off x="4199483" y="2903761"/>
            <a:ext cx="4114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录制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回放配置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70" name="Text Box 15"/>
          <p:cNvSpPr txBox="1">
            <a:spLocks noChangeArrowheads="1"/>
          </p:cNvSpPr>
          <p:nvPr/>
        </p:nvSpPr>
        <p:spPr bwMode="gray">
          <a:xfrm>
            <a:off x="3515271" y="2827561"/>
            <a:ext cx="354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1" name="AutoShape 16"/>
          <p:cNvSpPr>
            <a:spLocks noChangeArrowheads="1"/>
          </p:cNvSpPr>
          <p:nvPr/>
        </p:nvSpPr>
        <p:spPr bwMode="gray">
          <a:xfrm>
            <a:off x="3664496" y="3729261"/>
            <a:ext cx="4953000" cy="4572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28575" algn="ctr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72" name="AutoShape 17"/>
          <p:cNvSpPr>
            <a:spLocks noChangeArrowheads="1"/>
          </p:cNvSpPr>
          <p:nvPr/>
        </p:nvSpPr>
        <p:spPr bwMode="gray">
          <a:xfrm>
            <a:off x="3359696" y="3610198"/>
            <a:ext cx="685800" cy="685800"/>
          </a:xfrm>
          <a:prstGeom prst="diamond">
            <a:avLst/>
          </a:prstGeom>
          <a:solidFill>
            <a:schemeClr val="folHlink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3" name="Text Box 18"/>
          <p:cNvSpPr txBox="1">
            <a:spLocks noChangeArrowheads="1"/>
          </p:cNvSpPr>
          <p:nvPr/>
        </p:nvSpPr>
        <p:spPr bwMode="gray">
          <a:xfrm>
            <a:off x="4197896" y="3784823"/>
            <a:ext cx="411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单测编写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74" name="Text Box 19"/>
          <p:cNvSpPr txBox="1">
            <a:spLocks noChangeArrowheads="1"/>
          </p:cNvSpPr>
          <p:nvPr/>
        </p:nvSpPr>
        <p:spPr bwMode="gray">
          <a:xfrm>
            <a:off x="3513683" y="3708623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2" name="AutoShape 12"/>
          <p:cNvSpPr>
            <a:spLocks noChangeArrowheads="1"/>
          </p:cNvSpPr>
          <p:nvPr/>
        </p:nvSpPr>
        <p:spPr bwMode="gray">
          <a:xfrm>
            <a:off x="3675633" y="4664298"/>
            <a:ext cx="4953000" cy="45720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28575" algn="ctr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/>
          </a:p>
        </p:txBody>
      </p:sp>
      <p:sp>
        <p:nvSpPr>
          <p:cNvPr id="83" name="AutoShape 13"/>
          <p:cNvSpPr>
            <a:spLocks noChangeArrowheads="1"/>
          </p:cNvSpPr>
          <p:nvPr/>
        </p:nvSpPr>
        <p:spPr bwMode="gray">
          <a:xfrm>
            <a:off x="3370833" y="4545236"/>
            <a:ext cx="685800" cy="685800"/>
          </a:xfrm>
          <a:prstGeom prst="diamond">
            <a:avLst/>
          </a:prstGeom>
          <a:solidFill>
            <a:srgbClr val="00B0F0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4" name="Text Box 14"/>
          <p:cNvSpPr txBox="1">
            <a:spLocks noChangeArrowheads="1"/>
          </p:cNvSpPr>
          <p:nvPr/>
        </p:nvSpPr>
        <p:spPr bwMode="gray">
          <a:xfrm>
            <a:off x="4209033" y="4719861"/>
            <a:ext cx="4114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案例演示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85" name="Text Box 15"/>
          <p:cNvSpPr txBox="1">
            <a:spLocks noChangeArrowheads="1"/>
          </p:cNvSpPr>
          <p:nvPr/>
        </p:nvSpPr>
        <p:spPr bwMode="gray">
          <a:xfrm>
            <a:off x="3523733" y="4643661"/>
            <a:ext cx="3561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5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72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自动填充</a:t>
            </a:r>
            <a:r>
              <a:rPr lang="en-US" altLang="zh-CN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Pojo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820" y="1325912"/>
            <a:ext cx="7848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89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83432" y="1425550"/>
            <a:ext cx="10369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COLA MOCK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会把入参和返回数据都录制下来，每次调用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mock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服务之前，会对入参进行严格校验，如果本次调用跟之前录制不一致，则会报错。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12" y="5152174"/>
            <a:ext cx="11359308" cy="1517186"/>
          </a:xfrm>
          <a:prstGeom prst="rect">
            <a:avLst/>
          </a:prstGeom>
        </p:spPr>
      </p:pic>
      <p:sp>
        <p:nvSpPr>
          <p:cNvPr id="8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自动数据校验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795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55440" y="1742256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有些场景或者字段并不需要进行校验，比如创建时间字段，往往都是动态生成的。如下所示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进行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排除：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219300"/>
            <a:ext cx="8705850" cy="20383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59097" y="4339482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ExcludeCompare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支持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种排除方式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自动数据校验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4790646"/>
            <a:ext cx="8711952" cy="173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79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自动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生成测试代码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4627164"/>
            <a:ext cx="5400600" cy="16914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1681303"/>
            <a:ext cx="5455129" cy="463734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51384" y="1442953"/>
            <a:ext cx="243688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【1】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 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作者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【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2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】 mock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服务点配置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【3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】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入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参数据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【4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】 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出参数据校验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1384" y="1087898"/>
            <a:ext cx="2978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如右边标注所示，需要修改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处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9376" y="2996952"/>
            <a:ext cx="603242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生成语法：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new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测试类 参数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1…(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支持不定参数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)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注：如果是基础数据类型，如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int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string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可以直接生成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如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1(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int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)/“aa”(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str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)/1L(Long)/1.0f(float), 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跳过某个参数用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null</a:t>
            </a:r>
          </a:p>
          <a:p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2948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代码和数据分离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136" y="1841424"/>
            <a:ext cx="5665488" cy="113627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7136" y="3140968"/>
            <a:ext cx="5665488" cy="3398151"/>
          </a:xfrm>
          <a:prstGeom prst="rect">
            <a:avLst/>
          </a:prstGeom>
        </p:spPr>
      </p:pic>
      <p:sp>
        <p:nvSpPr>
          <p:cNvPr id="16" name="AutoShape 3"/>
          <p:cNvSpPr>
            <a:spLocks noChangeArrowheads="1"/>
          </p:cNvSpPr>
          <p:nvPr/>
        </p:nvSpPr>
        <p:spPr bwMode="gray">
          <a:xfrm>
            <a:off x="5439881" y="4226618"/>
            <a:ext cx="562845" cy="414523"/>
          </a:xfrm>
          <a:prstGeom prst="rightArrow">
            <a:avLst>
              <a:gd name="adj1" fmla="val 62787"/>
              <a:gd name="adj2" fmla="val 41259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19050" cap="rnd" algn="ctr">
            <a:solidFill>
              <a:schemeClr val="bg2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14" name="文本框 13"/>
          <p:cNvSpPr txBox="1"/>
          <p:nvPr/>
        </p:nvSpPr>
        <p:spPr>
          <a:xfrm>
            <a:off x="2060037" y="3934230"/>
            <a:ext cx="29890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入参需要构建一个大</a:t>
            </a:r>
            <a:r>
              <a:rPr lang="en-US" altLang="zh-CN" sz="1600" b="1" dirty="0" err="1" smtClean="0">
                <a:solidFill>
                  <a:srgbClr val="FF0000"/>
                </a:solidFill>
                <a:latin typeface="+mn-ea"/>
                <a:ea typeface="+mn-ea"/>
              </a:rPr>
              <a:t>pojo</a:t>
            </a:r>
            <a:r>
              <a:rPr lang="zh-CN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类，</a:t>
            </a:r>
            <a:endParaRPr lang="en-US" altLang="zh-CN" sz="16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/>
            <a:r>
              <a:rPr lang="zh-CN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一堆</a:t>
            </a:r>
            <a:r>
              <a:rPr lang="en-US" altLang="zh-CN" sz="1600" b="1" dirty="0" smtClean="0">
                <a:solidFill>
                  <a:srgbClr val="FF0000"/>
                </a:solidFill>
                <a:latin typeface="+mn-ea"/>
                <a:ea typeface="+mn-ea"/>
              </a:rPr>
              <a:t>get/set</a:t>
            </a:r>
            <a:r>
              <a:rPr lang="zh-CN" altLang="en-US" sz="1600" b="1" dirty="0" smtClean="0">
                <a:solidFill>
                  <a:srgbClr val="FF0000"/>
                </a:solidFill>
                <a:latin typeface="+mn-ea"/>
                <a:ea typeface="+mn-ea"/>
              </a:rPr>
              <a:t>耦合在测试代码中</a:t>
            </a:r>
            <a:endParaRPr lang="zh-CN" altLang="en-US" sz="16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3352" y="1144530"/>
            <a:ext cx="8361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生成语法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=》new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com.alibaba.crm.sales.command.CustomerAddCmdExe#execute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zh-CN" sz="1600" dirty="0" smtClean="0">
                <a:solidFill>
                  <a:srgbClr val="FF0000"/>
                </a:solidFill>
                <a:latin typeface="+mn-ea"/>
                <a:ea typeface="+mn-ea"/>
              </a:rPr>
              <a:t>@</a:t>
            </a:r>
            <a:endParaRPr lang="zh-CN" altLang="en-US" sz="1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4950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异常数据测试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3392" y="1628800"/>
            <a:ext cx="1022587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场景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第三方服务可能会抛出不同种类的异常；我们需要保证任何异常都能正常处理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场景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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我们的基础设施层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(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服务层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)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有自定义的各种异常，需要测试异常情况对上层逻辑层的影响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如下是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Dao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层伪造一个业务异常，试探上层业务逻辑是否健壮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3645024"/>
            <a:ext cx="9772650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4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1487488" y="2060848"/>
            <a:ext cx="9144000" cy="1782367"/>
          </a:xfrm>
        </p:spPr>
        <p:txBody>
          <a:bodyPr/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案例演示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099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gray">
          <a:xfrm>
            <a:off x="6240016" y="3802017"/>
            <a:ext cx="504056" cy="419071"/>
          </a:xfrm>
          <a:prstGeom prst="rightArrow">
            <a:avLst>
              <a:gd name="adj1" fmla="val 62787"/>
              <a:gd name="adj2" fmla="val 41259"/>
            </a:avLst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lin ang="8100000" scaled="1"/>
            <a:tileRect/>
          </a:gradFill>
          <a:ln w="19050" cap="rnd" algn="ctr">
            <a:solidFill>
              <a:schemeClr val="bg2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4214" y="1578278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原测试：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44072" y="1516783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新测试：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单测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Demo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演示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5651">
            <a:off x="301823" y="4581128"/>
            <a:ext cx="5753100" cy="1714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4077072"/>
            <a:ext cx="5285222" cy="20175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744072" y="2054615"/>
            <a:ext cx="21980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【1】-&gt;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生成单测代码</a:t>
            </a:r>
            <a:endParaRPr lang="en-US" altLang="zh-CN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44072" y="2688591"/>
            <a:ext cx="1787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【2】-&gt;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录制数据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44072" y="3391044"/>
            <a:ext cx="1787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【3】-&gt;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单测执行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88088" y="239445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900" dirty="0"/>
              <a:t>c com.alibaba.crm.icbu.service.GuardServiceImpl#deletePromptMessageByTenantId </a:t>
            </a:r>
            <a:r>
              <a:rPr lang="en-US" altLang="zh-CN" sz="900" dirty="0"/>
              <a:t>1505414881</a:t>
            </a:r>
            <a:endParaRPr lang="zh-CN" altLang="en-US" sz="900" dirty="0"/>
          </a:p>
        </p:txBody>
      </p:sp>
      <p:sp>
        <p:nvSpPr>
          <p:cNvPr id="6" name="矩形 5"/>
          <p:cNvSpPr/>
          <p:nvPr/>
        </p:nvSpPr>
        <p:spPr>
          <a:xfrm>
            <a:off x="6858312" y="2992778"/>
            <a:ext cx="5242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 dirty="0"/>
              <a:t>com.alibaba.crm.icbu.service.GuardServiceImpl$insertAddAccountSyncMessageTest#insertAddAccountSyncMessage</a:t>
            </a:r>
          </a:p>
        </p:txBody>
      </p:sp>
      <p:sp>
        <p:nvSpPr>
          <p:cNvPr id="17" name="椭圆 16"/>
          <p:cNvSpPr/>
          <p:nvPr/>
        </p:nvSpPr>
        <p:spPr>
          <a:xfrm>
            <a:off x="5800017" y="3426833"/>
            <a:ext cx="1257581" cy="125015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rgbClr val="FFFFFF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841413" y="3474988"/>
            <a:ext cx="1152128" cy="1152128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rgbClr val="FFFFFF"/>
                </a:solidFill>
              </a:rPr>
              <a:t>VS</a:t>
            </a:r>
            <a:endParaRPr lang="zh-CN" altLang="en-US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9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87552" y="1261872"/>
            <a:ext cx="37414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最新加的功能：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、局部录制  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rr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、实时录制 </a:t>
            </a:r>
            <a:r>
              <a:rPr lang="en-US" altLang="zh-CN" dirty="0" err="1" smtClean="0"/>
              <a:t>onlinerecord</a:t>
            </a:r>
            <a:r>
              <a:rPr lang="en-US" altLang="zh-CN" dirty="0" smtClean="0"/>
              <a:t>  </a:t>
            </a:r>
            <a:r>
              <a:rPr lang="en-US" altLang="zh-CN" dirty="0" err="1" smtClean="0"/>
              <a:t>com.xxx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、执行链路显示  </a:t>
            </a:r>
            <a:r>
              <a:rPr lang="en-US" altLang="zh-CN" dirty="0" smtClean="0"/>
              <a:t>====cola trace===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603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Thanks!</a:t>
            </a:r>
            <a:endParaRPr lang="zh-CN" altLang="en-US" dirty="0">
              <a:latin typeface="Cambria Math" panose="020405030504060302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811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90550" y="669563"/>
            <a:ext cx="3816424" cy="543594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背景</a:t>
            </a:r>
            <a:r>
              <a:rPr lang="en-US" altLang="zh-CN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:COLA MOCK</a:t>
            </a:r>
            <a:r>
              <a:rPr lang="zh-CN" altLang="en-US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诞生</a:t>
            </a:r>
          </a:p>
        </p:txBody>
      </p:sp>
      <p:sp>
        <p:nvSpPr>
          <p:cNvPr id="44" name="AutoShape 7"/>
          <p:cNvSpPr>
            <a:spLocks noChangeArrowheads="1"/>
          </p:cNvSpPr>
          <p:nvPr/>
        </p:nvSpPr>
        <p:spPr bwMode="auto">
          <a:xfrm>
            <a:off x="1631505" y="3333750"/>
            <a:ext cx="6802884" cy="915988"/>
          </a:xfrm>
          <a:prstGeom prst="homePlate">
            <a:avLst>
              <a:gd name="adj" fmla="val 40030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7" name="AutoShape 8"/>
          <p:cNvSpPr>
            <a:spLocks noChangeArrowheads="1"/>
          </p:cNvSpPr>
          <p:nvPr/>
        </p:nvSpPr>
        <p:spPr bwMode="auto">
          <a:xfrm>
            <a:off x="2703513" y="3321050"/>
            <a:ext cx="566737" cy="938213"/>
          </a:xfrm>
          <a:prstGeom prst="chevron">
            <a:avLst>
              <a:gd name="adj" fmla="val 55472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9" name="TextBox 9"/>
          <p:cNvSpPr txBox="1">
            <a:spLocks noChangeArrowheads="1"/>
          </p:cNvSpPr>
          <p:nvPr/>
        </p:nvSpPr>
        <p:spPr bwMode="auto">
          <a:xfrm>
            <a:off x="1792475" y="3594844"/>
            <a:ext cx="11192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chemeClr val="bg1"/>
                </a:solidFill>
                <a:latin typeface="宋体" panose="02010600030101010101" pitchFamily="2" charset="-122"/>
              </a:rPr>
              <a:t>2018 1</a:t>
            </a:r>
            <a:r>
              <a:rPr lang="zh-CN" altLang="en-US" b="1" dirty="0" smtClean="0">
                <a:solidFill>
                  <a:schemeClr val="bg1"/>
                </a:solidFill>
                <a:latin typeface="宋体" panose="02010600030101010101" pitchFamily="2" charset="-122"/>
              </a:rPr>
              <a:t>月</a:t>
            </a:r>
            <a:endParaRPr lang="zh-CN" altLang="en-US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cxnSp>
        <p:nvCxnSpPr>
          <p:cNvPr id="53" name="直接连接符 22"/>
          <p:cNvCxnSpPr>
            <a:cxnSpLocks noChangeShapeType="1"/>
          </p:cNvCxnSpPr>
          <p:nvPr/>
        </p:nvCxnSpPr>
        <p:spPr bwMode="auto">
          <a:xfrm>
            <a:off x="2030413" y="4097338"/>
            <a:ext cx="0" cy="1357312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TextBox 24"/>
          <p:cNvSpPr txBox="1"/>
          <p:nvPr/>
        </p:nvSpPr>
        <p:spPr>
          <a:xfrm>
            <a:off x="2030413" y="4506913"/>
            <a:ext cx="1927225" cy="5078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bg1"/>
                </a:solidFill>
                <a:latin typeface="宋体" panose="02010600030101010101" pitchFamily="2" charset="-122"/>
              </a:rPr>
              <a:t>SOFA </a:t>
            </a:r>
            <a:r>
              <a:rPr lang="zh-CN" altLang="en-US" b="1" kern="0" dirty="0" smtClean="0">
                <a:solidFill>
                  <a:schemeClr val="bg1"/>
                </a:solidFill>
                <a:latin typeface="宋体" panose="02010600030101010101" pitchFamily="2" charset="-122"/>
              </a:rPr>
              <a:t>框架</a:t>
            </a:r>
            <a:endParaRPr lang="en-US" altLang="zh-CN" b="1" kern="0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cxnSp>
        <p:nvCxnSpPr>
          <p:cNvPr id="55" name="直接连接符 24"/>
          <p:cNvCxnSpPr>
            <a:cxnSpLocks noChangeShapeType="1"/>
          </p:cNvCxnSpPr>
          <p:nvPr/>
        </p:nvCxnSpPr>
        <p:spPr bwMode="auto">
          <a:xfrm>
            <a:off x="3819525" y="2174875"/>
            <a:ext cx="0" cy="1357313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TextBox 22"/>
          <p:cNvSpPr txBox="1"/>
          <p:nvPr/>
        </p:nvSpPr>
        <p:spPr>
          <a:xfrm>
            <a:off x="3819525" y="2030413"/>
            <a:ext cx="1925638" cy="5078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schemeClr val="bg1"/>
                </a:solidFill>
                <a:latin typeface="宋体" panose="02010600030101010101" pitchFamily="2" charset="-122"/>
              </a:rPr>
              <a:t>应用治理</a:t>
            </a:r>
            <a:r>
              <a:rPr lang="en-US" altLang="zh-CN" b="1" kern="0" dirty="0" smtClean="0">
                <a:solidFill>
                  <a:schemeClr val="bg1"/>
                </a:solidFill>
                <a:latin typeface="宋体" panose="02010600030101010101" pitchFamily="2" charset="-122"/>
              </a:rPr>
              <a:t>(</a:t>
            </a:r>
            <a:r>
              <a:rPr lang="zh-CN" altLang="en-US" b="1" kern="0" dirty="0" smtClean="0">
                <a:solidFill>
                  <a:schemeClr val="bg1"/>
                </a:solidFill>
                <a:latin typeface="宋体" panose="02010600030101010101" pitchFamily="2" charset="-122"/>
              </a:rPr>
              <a:t>业务</a:t>
            </a:r>
            <a:r>
              <a:rPr lang="en-US" altLang="zh-CN" b="1" kern="0" dirty="0" smtClean="0">
                <a:solidFill>
                  <a:schemeClr val="bg1"/>
                </a:solidFill>
                <a:latin typeface="宋体" panose="02010600030101010101" pitchFamily="2" charset="-122"/>
              </a:rPr>
              <a:t>)</a:t>
            </a:r>
            <a:endParaRPr lang="en-US" altLang="zh-CN" b="1" kern="0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cxnSp>
        <p:nvCxnSpPr>
          <p:cNvPr id="57" name="直接连接符 26"/>
          <p:cNvCxnSpPr>
            <a:cxnSpLocks noChangeShapeType="1"/>
          </p:cNvCxnSpPr>
          <p:nvPr/>
        </p:nvCxnSpPr>
        <p:spPr bwMode="auto">
          <a:xfrm>
            <a:off x="5573713" y="4117975"/>
            <a:ext cx="0" cy="1358900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" name="直接连接符 28"/>
          <p:cNvCxnSpPr>
            <a:cxnSpLocks noChangeShapeType="1"/>
          </p:cNvCxnSpPr>
          <p:nvPr/>
        </p:nvCxnSpPr>
        <p:spPr bwMode="auto">
          <a:xfrm>
            <a:off x="7385050" y="2174875"/>
            <a:ext cx="0" cy="1357313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" name="TextBox 18"/>
          <p:cNvSpPr txBox="1"/>
          <p:nvPr/>
        </p:nvSpPr>
        <p:spPr>
          <a:xfrm>
            <a:off x="7385050" y="2030413"/>
            <a:ext cx="1925638" cy="5078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chemeClr val="bg1"/>
                </a:solidFill>
                <a:latin typeface="宋体" panose="02010600030101010101" pitchFamily="2" charset="-122"/>
              </a:rPr>
              <a:t>COLA MOCK</a:t>
            </a:r>
            <a:endParaRPr lang="en-US" altLang="zh-CN" b="1" kern="0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74" name="文本框 43"/>
          <p:cNvSpPr txBox="1">
            <a:spLocks noChangeArrowheads="1"/>
          </p:cNvSpPr>
          <p:nvPr/>
        </p:nvSpPr>
        <p:spPr bwMode="auto">
          <a:xfrm>
            <a:off x="2030412" y="4965021"/>
            <a:ext cx="1800000" cy="60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1200" dirty="0" smtClean="0">
                <a:solidFill>
                  <a:schemeClr val="bg1"/>
                </a:solidFill>
                <a:latin typeface="宋体" panose="02010600030101010101" pitchFamily="2" charset="-122"/>
              </a:rPr>
              <a:t>、领域驱动设计</a:t>
            </a:r>
            <a:endParaRPr lang="en-US" altLang="zh-CN" sz="1200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1200" dirty="0" smtClean="0">
                <a:solidFill>
                  <a:schemeClr val="bg1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1200" dirty="0" smtClean="0">
                <a:solidFill>
                  <a:schemeClr val="bg1"/>
                </a:solidFill>
                <a:latin typeface="宋体" panose="02010600030101010101" pitchFamily="2" charset="-122"/>
              </a:rPr>
              <a:t>CRM</a:t>
            </a:r>
            <a:r>
              <a:rPr lang="zh-CN" altLang="en-US" sz="1200" dirty="0" smtClean="0">
                <a:solidFill>
                  <a:schemeClr val="bg1"/>
                </a:solidFill>
                <a:latin typeface="宋体" panose="02010600030101010101" pitchFamily="2" charset="-122"/>
              </a:rPr>
              <a:t>应用复杂性治理</a:t>
            </a:r>
            <a:endParaRPr lang="zh-CN" altLang="en-US" sz="1200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75" name="文本框 44"/>
          <p:cNvSpPr txBox="1">
            <a:spLocks noChangeArrowheads="1"/>
          </p:cNvSpPr>
          <p:nvPr/>
        </p:nvSpPr>
        <p:spPr bwMode="auto">
          <a:xfrm>
            <a:off x="5591176" y="4994275"/>
            <a:ext cx="15986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1200" dirty="0" smtClean="0">
                <a:solidFill>
                  <a:schemeClr val="bg1"/>
                </a:solidFill>
                <a:latin typeface="宋体" panose="02010600030101010101" pitchFamily="2" charset="-122"/>
              </a:rPr>
              <a:t>、业界单测调研</a:t>
            </a:r>
            <a:endParaRPr lang="en-US" altLang="zh-CN" sz="1200" dirty="0" smtClean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1200" dirty="0" smtClean="0">
                <a:solidFill>
                  <a:schemeClr val="bg1"/>
                </a:solidFill>
                <a:latin typeface="宋体" panose="02010600030101010101" pitchFamily="2" charset="-122"/>
              </a:rPr>
              <a:t>、制定单测规范</a:t>
            </a:r>
            <a:endParaRPr lang="zh-CN" altLang="en-US" sz="1200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583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reeform 2"/>
          <p:cNvSpPr>
            <a:spLocks/>
          </p:cNvSpPr>
          <p:nvPr/>
        </p:nvSpPr>
        <p:spPr bwMode="auto">
          <a:xfrm>
            <a:off x="2020068" y="1994123"/>
            <a:ext cx="7991475" cy="3028950"/>
          </a:xfrm>
          <a:custGeom>
            <a:avLst/>
            <a:gdLst>
              <a:gd name="T0" fmla="*/ 3971925 w 5034"/>
              <a:gd name="T1" fmla="*/ 0 h 1908"/>
              <a:gd name="T2" fmla="*/ 2325688 w 5034"/>
              <a:gd name="T3" fmla="*/ 608013 h 1908"/>
              <a:gd name="T4" fmla="*/ 2830513 w 5034"/>
              <a:gd name="T5" fmla="*/ 608013 h 1908"/>
              <a:gd name="T6" fmla="*/ 0 w 5034"/>
              <a:gd name="T7" fmla="*/ 3028950 h 1908"/>
              <a:gd name="T8" fmla="*/ 7991475 w 5034"/>
              <a:gd name="T9" fmla="*/ 3028950 h 1908"/>
              <a:gd name="T10" fmla="*/ 5126038 w 5034"/>
              <a:gd name="T11" fmla="*/ 608013 h 1908"/>
              <a:gd name="T12" fmla="*/ 5735638 w 5034"/>
              <a:gd name="T13" fmla="*/ 627063 h 1908"/>
              <a:gd name="T14" fmla="*/ 3971925 w 5034"/>
              <a:gd name="T15" fmla="*/ 0 h 19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034" h="1908">
                <a:moveTo>
                  <a:pt x="2502" y="0"/>
                </a:moveTo>
                <a:lnTo>
                  <a:pt x="1465" y="383"/>
                </a:lnTo>
                <a:lnTo>
                  <a:pt x="1783" y="383"/>
                </a:lnTo>
                <a:lnTo>
                  <a:pt x="0" y="1908"/>
                </a:lnTo>
                <a:lnTo>
                  <a:pt x="5034" y="1908"/>
                </a:lnTo>
                <a:lnTo>
                  <a:pt x="3229" y="383"/>
                </a:lnTo>
                <a:lnTo>
                  <a:pt x="3613" y="395"/>
                </a:lnTo>
                <a:lnTo>
                  <a:pt x="2502" y="0"/>
                </a:lnTo>
                <a:close/>
              </a:path>
            </a:pathLst>
          </a:custGeom>
          <a:gradFill rotWithShape="1">
            <a:gsLst>
              <a:gs pos="0">
                <a:srgbClr val="66CC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3231330" y="1052736"/>
            <a:ext cx="5543550" cy="7683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9CC00"/>
              </a:gs>
              <a:gs pos="100000">
                <a:srgbClr val="567200"/>
              </a:gs>
            </a:gsLst>
            <a:lin ang="5400000" scaled="1"/>
          </a:gradFill>
          <a:ln>
            <a:noFill/>
          </a:ln>
          <a:effectLst>
            <a:outerShdw dist="107763" dir="2700000" algn="ctr" rotWithShape="0">
              <a:srgbClr val="0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buFont typeface="Wingdings" panose="05000000000000000000" pitchFamily="2" charset="2"/>
              <a:buNone/>
            </a:pPr>
            <a:r>
              <a:rPr kumimoji="1" lang="zh-CN" altLang="en-US" sz="3200" dirty="0">
                <a:solidFill>
                  <a:srgbClr val="FFFFFF"/>
                </a:solidFill>
                <a:latin typeface="HY각헤드라인M" pitchFamily="18" charset="-127"/>
                <a:ea typeface="HY각헤드라인M" pitchFamily="18" charset="-127"/>
              </a:rPr>
              <a:t>单</a:t>
            </a:r>
            <a:r>
              <a:rPr kumimoji="1" lang="zh-CN" altLang="en-US" sz="3200" dirty="0" smtClean="0">
                <a:solidFill>
                  <a:srgbClr val="FFFFFF"/>
                </a:solidFill>
                <a:latin typeface="HY각헤드라인M" pitchFamily="18" charset="-127"/>
                <a:ea typeface="HY각헤드라인M" pitchFamily="18" charset="-127"/>
              </a:rPr>
              <a:t>测存在的问题</a:t>
            </a:r>
            <a:endParaRPr kumimoji="1" lang="ko-KR" altLang="en-US" sz="3200" dirty="0">
              <a:solidFill>
                <a:srgbClr val="FFFFFF"/>
              </a:solidFill>
              <a:latin typeface="HY각헤드라인M" pitchFamily="18" charset="-127"/>
              <a:ea typeface="HY각헤드라인M" pitchFamily="18" charset="-127"/>
            </a:endParaRPr>
          </a:p>
        </p:txBody>
      </p:sp>
      <p:sp>
        <p:nvSpPr>
          <p:cNvPr id="35845" name="Oval 5"/>
          <p:cNvSpPr>
            <a:spLocks noChangeArrowheads="1"/>
          </p:cNvSpPr>
          <p:nvPr/>
        </p:nvSpPr>
        <p:spPr bwMode="auto">
          <a:xfrm>
            <a:off x="4605337" y="3888011"/>
            <a:ext cx="1474788" cy="147320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432800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0C0C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kumimoji="1" lang="zh-CN" altLang="en-US" sz="1600" b="1" dirty="0">
                <a:solidFill>
                  <a:srgbClr val="FFFFFF"/>
                </a:solidFill>
                <a:latin typeface="+mn-ea"/>
                <a:ea typeface="+mn-ea"/>
              </a:rPr>
              <a:t>环境依赖</a:t>
            </a:r>
            <a:endParaRPr kumimoji="1" lang="ko-KR" altLang="en-US" sz="1600" b="1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35846" name="Oval 6"/>
          <p:cNvSpPr>
            <a:spLocks noChangeArrowheads="1"/>
          </p:cNvSpPr>
          <p:nvPr/>
        </p:nvSpPr>
        <p:spPr bwMode="auto">
          <a:xfrm>
            <a:off x="2703116" y="3888011"/>
            <a:ext cx="1474787" cy="14732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283643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0C0C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kumimoji="1" lang="zh-CN" altLang="en-US" sz="1600" b="1" dirty="0">
                <a:solidFill>
                  <a:srgbClr val="FFFFFF"/>
                </a:solidFill>
                <a:latin typeface="+mn-ea"/>
                <a:ea typeface="+mn-ea"/>
              </a:rPr>
              <a:t>启动慢</a:t>
            </a:r>
            <a:endParaRPr kumimoji="1" lang="ko-KR" altLang="en-US" sz="1600" b="1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6535984" y="3888011"/>
            <a:ext cx="1474788" cy="1473200"/>
          </a:xfrm>
          <a:prstGeom prst="ellipse">
            <a:avLst/>
          </a:prstGeom>
          <a:gradFill rotWithShape="1">
            <a:gsLst>
              <a:gs pos="0">
                <a:srgbClr val="CC99FF"/>
              </a:gs>
              <a:gs pos="100000">
                <a:srgbClr val="362843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0C0C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kumimoji="1" lang="en-US" altLang="zh-CN" sz="1600" b="1" dirty="0" smtClean="0">
                <a:solidFill>
                  <a:srgbClr val="FFFFFF"/>
                </a:solidFill>
                <a:latin typeface="+mn-ea"/>
                <a:ea typeface="+mn-ea"/>
              </a:rPr>
              <a:t>Mock</a:t>
            </a:r>
            <a:r>
              <a:rPr kumimoji="1" lang="zh-CN" altLang="en-US" sz="1600" b="1" dirty="0" smtClean="0">
                <a:solidFill>
                  <a:srgbClr val="FFFFFF"/>
                </a:solidFill>
                <a:latin typeface="+mn-ea"/>
                <a:ea typeface="+mn-ea"/>
              </a:rPr>
              <a:t>成本高</a:t>
            </a:r>
            <a:endParaRPr kumimoji="1" lang="ko-KR" altLang="en-US" sz="1600" b="1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8408195" y="3888011"/>
            <a:ext cx="1474787" cy="14732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431B00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C0C0C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kumimoji="1" lang="zh-CN" altLang="en-US" sz="1600" b="1" dirty="0" smtClean="0">
                <a:solidFill>
                  <a:srgbClr val="FFFFFF"/>
                </a:solidFill>
                <a:latin typeface="+mn-ea"/>
                <a:ea typeface="+mn-ea"/>
              </a:rPr>
              <a:t>很难维护</a:t>
            </a:r>
            <a:endParaRPr kumimoji="1" lang="ko-KR" altLang="en-US" sz="1600" b="1" dirty="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auto">
          <a:xfrm>
            <a:off x="2711624" y="5507262"/>
            <a:ext cx="1474787" cy="395287"/>
          </a:xfrm>
          <a:prstGeom prst="ellipse">
            <a:avLst/>
          </a:prstGeom>
          <a:gradFill rotWithShape="1">
            <a:gsLst>
              <a:gs pos="0">
                <a:srgbClr val="3333CC">
                  <a:alpha val="29999"/>
                </a:srgbClr>
              </a:gs>
              <a:gs pos="100000">
                <a:srgbClr val="18185E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4621212" y="5507262"/>
            <a:ext cx="1474788" cy="395287"/>
          </a:xfrm>
          <a:prstGeom prst="ellipse">
            <a:avLst/>
          </a:prstGeom>
          <a:gradFill rotWithShape="1">
            <a:gsLst>
              <a:gs pos="0">
                <a:srgbClr val="3333CC">
                  <a:alpha val="29999"/>
                </a:srgbClr>
              </a:gs>
              <a:gs pos="100000">
                <a:srgbClr val="18185E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55" name="Oval 15"/>
          <p:cNvSpPr>
            <a:spLocks noChangeArrowheads="1"/>
          </p:cNvSpPr>
          <p:nvPr/>
        </p:nvSpPr>
        <p:spPr bwMode="auto">
          <a:xfrm>
            <a:off x="6528048" y="5507262"/>
            <a:ext cx="1474787" cy="395287"/>
          </a:xfrm>
          <a:prstGeom prst="ellipse">
            <a:avLst/>
          </a:prstGeom>
          <a:gradFill rotWithShape="1">
            <a:gsLst>
              <a:gs pos="0">
                <a:srgbClr val="3333CC">
                  <a:alpha val="29999"/>
                </a:srgbClr>
              </a:gs>
              <a:gs pos="100000">
                <a:srgbClr val="18185E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56" name="Oval 16"/>
          <p:cNvSpPr>
            <a:spLocks noChangeArrowheads="1"/>
          </p:cNvSpPr>
          <p:nvPr/>
        </p:nvSpPr>
        <p:spPr bwMode="auto">
          <a:xfrm>
            <a:off x="8400256" y="5507262"/>
            <a:ext cx="1474788" cy="395287"/>
          </a:xfrm>
          <a:prstGeom prst="ellipse">
            <a:avLst/>
          </a:prstGeom>
          <a:gradFill rotWithShape="1">
            <a:gsLst>
              <a:gs pos="0">
                <a:srgbClr val="3333CC">
                  <a:alpha val="29999"/>
                </a:srgbClr>
              </a:gs>
              <a:gs pos="100000">
                <a:srgbClr val="18185E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69" name="WordArt 17"/>
          <p:cNvSpPr>
            <a:spLocks noChangeArrowheads="1" noChangeShapeType="1" noTextEdit="1"/>
          </p:cNvSpPr>
          <p:nvPr/>
        </p:nvSpPr>
        <p:spPr bwMode="auto">
          <a:xfrm>
            <a:off x="4288606" y="3170462"/>
            <a:ext cx="3328987" cy="4032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FadeUp">
              <a:avLst>
                <a:gd name="adj" fmla="val 9903"/>
              </a:avLst>
            </a:prstTxWarp>
          </a:bodyPr>
          <a:lstStyle/>
          <a:p>
            <a:pPr algn="ctr" eaLnBrk="1" hangingPunct="1">
              <a:defRPr/>
            </a:pPr>
            <a:endParaRPr lang="zh-CN" altLang="en-US" sz="3600" b="1" kern="10" dirty="0">
              <a:solidFill>
                <a:srgbClr val="FFFFFF"/>
              </a:solidFill>
              <a:effectLst>
                <a:outerShdw dist="35921" dir="2700000" algn="ctr" rotWithShape="0">
                  <a:srgbClr val="3333CC">
                    <a:alpha val="50000"/>
                  </a:srgbClr>
                </a:outerShdw>
              </a:effectLst>
              <a:latin typeface="HY헤드라인M"/>
            </a:endParaRPr>
          </a:p>
        </p:txBody>
      </p:sp>
    </p:spTree>
    <p:extLst>
      <p:ext uri="{BB962C8B-B14F-4D97-AF65-F5344CB8AC3E}">
        <p14:creationId xmlns:p14="http://schemas.microsoft.com/office/powerpoint/2010/main" val="254655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1487488" y="2060848"/>
            <a:ext cx="9144000" cy="1782367"/>
          </a:xfrm>
        </p:spPr>
        <p:txBody>
          <a:bodyPr/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简介</a:t>
            </a:r>
          </a:p>
        </p:txBody>
      </p:sp>
    </p:spTree>
    <p:extLst>
      <p:ext uri="{BB962C8B-B14F-4D97-AF65-F5344CB8AC3E}">
        <p14:creationId xmlns:p14="http://schemas.microsoft.com/office/powerpoint/2010/main" val="324840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1464" y="581150"/>
            <a:ext cx="9507488" cy="543594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COLA MOCK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简介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2170" y="1628800"/>
            <a:ext cx="101943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24292E"/>
                </a:solidFill>
                <a:latin typeface="宋体" panose="02010600030101010101" pitchFamily="2" charset="-122"/>
              </a:rPr>
              <a:t>cola</a:t>
            </a:r>
            <a:r>
              <a:rPr lang="en-US" altLang="zh-CN" b="1" dirty="0" smtClean="0">
                <a:solidFill>
                  <a:srgbClr val="24292E"/>
                </a:solidFill>
                <a:latin typeface="宋体" panose="02010600030101010101" pitchFamily="2" charset="-122"/>
              </a:rPr>
              <a:t> mock</a:t>
            </a:r>
            <a:r>
              <a:rPr lang="zh-CN" altLang="en-US" dirty="0" smtClean="0">
                <a:solidFill>
                  <a:srgbClr val="24292E"/>
                </a:solidFill>
                <a:latin typeface="宋体" panose="02010600030101010101" pitchFamily="2" charset="-122"/>
              </a:rPr>
              <a:t>是</a:t>
            </a:r>
            <a:r>
              <a:rPr lang="zh-CN" altLang="en-US" dirty="0">
                <a:solidFill>
                  <a:srgbClr val="24292E"/>
                </a:solidFill>
                <a:latin typeface="宋体" panose="02010600030101010101" pitchFamily="2" charset="-122"/>
              </a:rPr>
              <a:t>一</a:t>
            </a:r>
            <a:r>
              <a:rPr lang="zh-CN" altLang="en-US" dirty="0" smtClean="0">
                <a:solidFill>
                  <a:srgbClr val="24292E"/>
                </a:solidFill>
                <a:latin typeface="宋体" panose="02010600030101010101" pitchFamily="2" charset="-122"/>
              </a:rPr>
              <a:t>套通过</a:t>
            </a:r>
            <a:r>
              <a:rPr lang="zh-CN" altLang="en-US" dirty="0">
                <a:solidFill>
                  <a:srgbClr val="24292E"/>
                </a:solidFill>
                <a:latin typeface="宋体" panose="02010600030101010101" pitchFamily="2" charset="-122"/>
              </a:rPr>
              <a:t>录制真实环境数据，存储数据快照，单测时回放录制数据的测试框架</a:t>
            </a:r>
            <a:r>
              <a:rPr lang="zh-CN" altLang="en-US" dirty="0" smtClean="0">
                <a:solidFill>
                  <a:srgbClr val="24292E"/>
                </a:solidFill>
                <a:latin typeface="宋体" panose="02010600030101010101" pitchFamily="2" charset="-122"/>
              </a:rPr>
              <a:t>。主要         </a:t>
            </a:r>
            <a:r>
              <a:rPr lang="en-US" altLang="zh-CN" dirty="0" smtClean="0">
                <a:solidFill>
                  <a:srgbClr val="24292E"/>
                </a:solidFill>
                <a:latin typeface="宋体" panose="02010600030101010101" pitchFamily="2" charset="-122"/>
              </a:rPr>
              <a:t>	   </a:t>
            </a:r>
            <a:r>
              <a:rPr lang="zh-CN" altLang="en-US" dirty="0" smtClean="0">
                <a:solidFill>
                  <a:srgbClr val="24292E"/>
                </a:solidFill>
                <a:latin typeface="宋体" panose="02010600030101010101" pitchFamily="2" charset="-122"/>
              </a:rPr>
              <a:t>依赖</a:t>
            </a:r>
            <a:r>
              <a:rPr lang="en-US" altLang="zh-CN" dirty="0" err="1">
                <a:solidFill>
                  <a:srgbClr val="24292E"/>
                </a:solidFill>
                <a:latin typeface="宋体" panose="02010600030101010101" pitchFamily="2" charset="-122"/>
              </a:rPr>
              <a:t>mockito</a:t>
            </a:r>
            <a:r>
              <a:rPr lang="zh-CN" altLang="en-US" dirty="0">
                <a:solidFill>
                  <a:srgbClr val="24292E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dirty="0" err="1">
                <a:solidFill>
                  <a:srgbClr val="24292E"/>
                </a:solidFill>
                <a:latin typeface="宋体" panose="02010600030101010101" pitchFamily="2" charset="-122"/>
              </a:rPr>
              <a:t>cglib</a:t>
            </a:r>
            <a:r>
              <a:rPr lang="zh-CN" altLang="en-US" dirty="0">
                <a:solidFill>
                  <a:srgbClr val="24292E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dirty="0">
                <a:solidFill>
                  <a:srgbClr val="24292E"/>
                </a:solidFill>
                <a:latin typeface="宋体" panose="02010600030101010101" pitchFamily="2" charset="-122"/>
              </a:rPr>
              <a:t>spring</a:t>
            </a:r>
            <a:r>
              <a:rPr lang="zh-CN" altLang="en-US" dirty="0">
                <a:solidFill>
                  <a:srgbClr val="24292E"/>
                </a:solidFill>
                <a:latin typeface="宋体" panose="02010600030101010101" pitchFamily="2" charset="-122"/>
              </a:rPr>
              <a:t>，通过</a:t>
            </a:r>
            <a:r>
              <a:rPr lang="en-US" altLang="zh-CN" dirty="0" err="1">
                <a:solidFill>
                  <a:srgbClr val="24292E"/>
                </a:solidFill>
                <a:latin typeface="宋体" panose="02010600030101010101" pitchFamily="2" charset="-122"/>
              </a:rPr>
              <a:t>cglib</a:t>
            </a:r>
            <a:r>
              <a:rPr lang="zh-CN" altLang="en-US" dirty="0">
                <a:solidFill>
                  <a:srgbClr val="24292E"/>
                </a:solidFill>
                <a:latin typeface="宋体" panose="02010600030101010101" pitchFamily="2" charset="-122"/>
              </a:rPr>
              <a:t>的代理实现录制和回放数据</a:t>
            </a:r>
            <a:r>
              <a:rPr lang="zh-CN" altLang="en-US" dirty="0" smtClean="0">
                <a:solidFill>
                  <a:srgbClr val="24292E"/>
                </a:solidFill>
                <a:latin typeface="宋体" panose="02010600030101010101" pitchFamily="2" charset="-122"/>
              </a:rPr>
              <a:t>。</a:t>
            </a:r>
            <a:endParaRPr lang="en-US" altLang="zh-CN" dirty="0" smtClean="0">
              <a:solidFill>
                <a:srgbClr val="24292E"/>
              </a:solidFill>
              <a:latin typeface="宋体" panose="02010600030101010101" pitchFamily="2" charset="-122"/>
            </a:endParaRPr>
          </a:p>
          <a:p>
            <a:endParaRPr lang="en-US" altLang="zh-CN" dirty="0">
              <a:solidFill>
                <a:srgbClr val="24292E"/>
              </a:solidFill>
              <a:latin typeface="宋体" panose="02010600030101010101" pitchFamily="2" charset="-122"/>
            </a:endParaRPr>
          </a:p>
          <a:p>
            <a:r>
              <a:rPr lang="zh-CN" altLang="en-US" b="1" dirty="0" smtClean="0">
                <a:solidFill>
                  <a:srgbClr val="24292E"/>
                </a:solidFill>
                <a:latin typeface="宋体" panose="02010600030101010101" pitchFamily="2" charset="-122"/>
              </a:rPr>
              <a:t>适用场景</a:t>
            </a:r>
            <a:r>
              <a:rPr lang="zh-CN" altLang="en-US" dirty="0" smtClean="0">
                <a:solidFill>
                  <a:srgbClr val="24292E"/>
                </a:solidFill>
                <a:latin typeface="宋体" panose="02010600030101010101" pitchFamily="2" charset="-122"/>
              </a:rPr>
              <a:t>：单元测试、集成测试。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014179" y="3356992"/>
            <a:ext cx="4824536" cy="442164"/>
          </a:xfrm>
          <a:prstGeom prst="roundRect">
            <a:avLst>
              <a:gd name="adj" fmla="val 0"/>
            </a:avLst>
          </a:prstGeom>
          <a:solidFill>
            <a:srgbClr val="FF6A00"/>
          </a:solidFill>
          <a:ln>
            <a:noFill/>
          </a:ln>
          <a:effectLst/>
        </p:spPr>
        <p:txBody>
          <a:bodyPr lIns="91438" tIns="45719" rIns="91438" bIns="45719" rtlCol="0" anchor="ctr"/>
          <a:lstStyle/>
          <a:p>
            <a:pPr algn="ctr"/>
            <a:r>
              <a:rPr kumimoji="1" lang="zh-CN" altLang="en-US" sz="2000" b="1" kern="0" dirty="0">
                <a:solidFill>
                  <a:sysClr val="window" lastClr="FFFFFF"/>
                </a:solidFill>
                <a:latin typeface="宋体" panose="02010600030101010101" pitchFamily="2" charset="-122"/>
                <a:cs typeface="Microsoft YaHei" charset="0"/>
              </a:rPr>
              <a:t>优点</a:t>
            </a:r>
          </a:p>
        </p:txBody>
      </p:sp>
      <p:sp>
        <p:nvSpPr>
          <p:cNvPr id="13" name="规格化"/>
          <p:cNvSpPr/>
          <p:nvPr/>
        </p:nvSpPr>
        <p:spPr>
          <a:xfrm>
            <a:off x="6054739" y="3978599"/>
            <a:ext cx="5081821" cy="2585323"/>
          </a:xfrm>
          <a:prstGeom prst="rect">
            <a:avLst/>
          </a:prstGeom>
          <a:solidFill>
            <a:schemeClr val="bg1"/>
          </a:solidFill>
          <a:ln w="12700">
            <a:solidFill>
              <a:srgbClr val="FF7B21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3200"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 algn="ctr"/>
            <a:endParaRPr lang="zh-CN" altLang="en-US" sz="1200" b="1" dirty="0">
              <a:solidFill>
                <a:srgbClr val="85889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073378" y="3356992"/>
            <a:ext cx="5063182" cy="442164"/>
          </a:xfrm>
          <a:prstGeom prst="roundRect">
            <a:avLst>
              <a:gd name="adj" fmla="val 0"/>
            </a:avLst>
          </a:prstGeom>
          <a:solidFill>
            <a:srgbClr val="FF6A00"/>
          </a:solidFill>
          <a:ln>
            <a:noFill/>
          </a:ln>
          <a:effectLst/>
        </p:spPr>
        <p:txBody>
          <a:bodyPr lIns="91438" tIns="45719" rIns="91438" bIns="45719" rtlCol="0" anchor="ctr"/>
          <a:lstStyle/>
          <a:p>
            <a:pPr algn="ctr"/>
            <a:r>
              <a:rPr kumimoji="1" lang="zh-CN" altLang="en-US" sz="2000" b="1" kern="0" dirty="0" smtClean="0">
                <a:solidFill>
                  <a:sysClr val="window" lastClr="FFFFFF"/>
                </a:solidFill>
                <a:latin typeface="宋体" panose="02010600030101010101" pitchFamily="2" charset="-122"/>
                <a:cs typeface="Microsoft YaHei" charset="0"/>
              </a:rPr>
              <a:t>缺点</a:t>
            </a:r>
            <a:endParaRPr kumimoji="1" lang="zh-CN" altLang="en-US" sz="2000" b="1" kern="0" dirty="0">
              <a:solidFill>
                <a:sysClr val="window" lastClr="FFFFFF"/>
              </a:solidFill>
              <a:latin typeface="宋体" panose="02010600030101010101" pitchFamily="2" charset="-122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3432" y="3978600"/>
            <a:ext cx="4824536" cy="2585323"/>
          </a:xfrm>
          <a:prstGeom prst="rect">
            <a:avLst/>
          </a:prstGeom>
          <a:noFill/>
          <a:ln>
            <a:solidFill>
              <a:srgbClr val="FF7B2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FF7C25"/>
                </a:solidFill>
                <a:latin typeface="宋体" panose="02010600030101010101" pitchFamily="2" charset="-122"/>
              </a:rPr>
              <a:t>解放</a:t>
            </a:r>
            <a:r>
              <a:rPr lang="en-US" altLang="zh-CN" dirty="0">
                <a:solidFill>
                  <a:srgbClr val="FF7C25"/>
                </a:solidFill>
                <a:latin typeface="宋体" panose="02010600030101010101" pitchFamily="2" charset="-122"/>
              </a:rPr>
              <a:t>mock</a:t>
            </a:r>
            <a:r>
              <a:rPr lang="zh-CN" altLang="en-US" dirty="0">
                <a:solidFill>
                  <a:srgbClr val="FF7C25"/>
                </a:solidFill>
                <a:latin typeface="宋体" panose="02010600030101010101" pitchFamily="2" charset="-122"/>
              </a:rPr>
              <a:t>数据成本，大幅提升</a:t>
            </a:r>
            <a:r>
              <a:rPr lang="zh-CN" altLang="en-US" dirty="0" smtClean="0">
                <a:solidFill>
                  <a:srgbClr val="FF7C25"/>
                </a:solidFill>
                <a:latin typeface="宋体" panose="02010600030101010101" pitchFamily="2" charset="-122"/>
              </a:rPr>
              <a:t>效率。</a:t>
            </a:r>
            <a:endParaRPr lang="zh-CN" altLang="en-US" dirty="0">
              <a:solidFill>
                <a:srgbClr val="FF7C25"/>
              </a:solidFill>
              <a:latin typeface="宋体" panose="02010600030101010101" pitchFamily="2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FF7C25"/>
                </a:solidFill>
                <a:latin typeface="宋体" panose="02010600030101010101" pitchFamily="2" charset="-122"/>
              </a:rPr>
              <a:t>数据一次录制，反复</a:t>
            </a:r>
            <a:r>
              <a:rPr lang="zh-CN" altLang="en-US" dirty="0" smtClean="0">
                <a:solidFill>
                  <a:srgbClr val="FF7C25"/>
                </a:solidFill>
                <a:latin typeface="宋体" panose="02010600030101010101" pitchFamily="2" charset="-122"/>
              </a:rPr>
              <a:t>使用。</a:t>
            </a:r>
            <a:endParaRPr lang="zh-CN" altLang="en-US" dirty="0">
              <a:solidFill>
                <a:srgbClr val="FF7C25"/>
              </a:solidFill>
              <a:latin typeface="宋体" panose="02010600030101010101" pitchFamily="2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F7C25"/>
                </a:solidFill>
                <a:latin typeface="宋体" panose="02010600030101010101" pitchFamily="2" charset="-122"/>
              </a:rPr>
              <a:t>对环境无依赖，不会侵入</a:t>
            </a:r>
            <a:r>
              <a:rPr lang="en-US" altLang="zh-CN" dirty="0" smtClean="0">
                <a:solidFill>
                  <a:srgbClr val="FF7C25"/>
                </a:solidFill>
                <a:latin typeface="宋体" panose="02010600030101010101" pitchFamily="2" charset="-122"/>
              </a:rPr>
              <a:t>DB</a:t>
            </a:r>
            <a:r>
              <a:rPr lang="zh-CN" altLang="en-US" dirty="0" smtClean="0">
                <a:solidFill>
                  <a:srgbClr val="FF7C25"/>
                </a:solidFill>
                <a:latin typeface="宋体" panose="02010600030101010101" pitchFamily="2" charset="-122"/>
              </a:rPr>
              <a:t>数据。</a:t>
            </a:r>
            <a:endParaRPr lang="zh-CN" altLang="en-US" dirty="0">
              <a:solidFill>
                <a:srgbClr val="FF7C25"/>
              </a:solidFill>
              <a:latin typeface="宋体" panose="02010600030101010101" pitchFamily="2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F7C25"/>
                </a:solidFill>
                <a:latin typeface="宋体" panose="02010600030101010101" pitchFamily="2" charset="-122"/>
              </a:rPr>
              <a:t>快速生成单测类。</a:t>
            </a:r>
            <a:endParaRPr lang="en-US" altLang="zh-CN" dirty="0">
              <a:solidFill>
                <a:srgbClr val="FF7C25"/>
              </a:solidFill>
              <a:latin typeface="宋体" panose="02010600030101010101" pitchFamily="2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F7C25"/>
                </a:solidFill>
                <a:latin typeface="宋体" panose="02010600030101010101" pitchFamily="2" charset="-122"/>
              </a:rPr>
              <a:t>自动数据校验。</a:t>
            </a:r>
            <a:endParaRPr lang="en-US" altLang="zh-CN" dirty="0" smtClean="0">
              <a:solidFill>
                <a:srgbClr val="FF7C25"/>
              </a:solidFill>
              <a:latin typeface="宋体" panose="02010600030101010101" pitchFamily="2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FF7C25"/>
                </a:solidFill>
                <a:latin typeface="宋体" panose="02010600030101010101" pitchFamily="2" charset="-122"/>
              </a:rPr>
              <a:t>轻量级</a:t>
            </a:r>
            <a:r>
              <a:rPr lang="en-US" altLang="zh-CN" dirty="0" smtClean="0">
                <a:solidFill>
                  <a:srgbClr val="FF7C25"/>
                </a:solidFill>
                <a:latin typeface="宋体" panose="02010600030101010101" pitchFamily="2" charset="-122"/>
              </a:rPr>
              <a:t>jar</a:t>
            </a:r>
            <a:r>
              <a:rPr lang="zh-CN" altLang="en-US" dirty="0" smtClean="0">
                <a:solidFill>
                  <a:srgbClr val="FF7C25"/>
                </a:solidFill>
                <a:latin typeface="宋体" panose="02010600030101010101" pitchFamily="2" charset="-122"/>
              </a:rPr>
              <a:t>包</a:t>
            </a:r>
            <a:endParaRPr lang="zh-CN" altLang="en-US" dirty="0">
              <a:solidFill>
                <a:srgbClr val="FF7C25"/>
              </a:solidFill>
              <a:latin typeface="宋体" panose="02010600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073377" y="4004642"/>
            <a:ext cx="482453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171450" indent="-171450">
              <a:buFont typeface="Arial" panose="020B0604020202020204" pitchFamily="34" charset="0"/>
              <a:buChar char="•"/>
              <a:defRPr sz="2000">
                <a:solidFill>
                  <a:srgbClr val="FF6600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7C25"/>
                </a:solidFill>
                <a:latin typeface="宋体" panose="02010600030101010101" pitchFamily="2" charset="-122"/>
              </a:rPr>
              <a:t>需要录制一次数据，属于后置型单</a:t>
            </a:r>
            <a:r>
              <a:rPr lang="zh-CN" altLang="en-US" sz="1800" dirty="0" smtClean="0">
                <a:solidFill>
                  <a:srgbClr val="FF7C25"/>
                </a:solidFill>
                <a:latin typeface="宋体" panose="02010600030101010101" pitchFamily="2" charset="-122"/>
              </a:rPr>
              <a:t>测。</a:t>
            </a:r>
            <a:endParaRPr lang="zh-CN" altLang="en-US" sz="1800" dirty="0">
              <a:solidFill>
                <a:srgbClr val="FF7C25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rgbClr val="FF7C25"/>
                </a:solidFill>
                <a:latin typeface="宋体" panose="02010600030101010101" pitchFamily="2" charset="-122"/>
              </a:rPr>
              <a:t>增加了一定的配置和学习成本。</a:t>
            </a:r>
            <a:endParaRPr lang="en-US" altLang="zh-CN" sz="1800" dirty="0">
              <a:solidFill>
                <a:srgbClr val="FF7C25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rgbClr val="FF7C25"/>
                </a:solidFill>
                <a:latin typeface="宋体" panose="02010600030101010101" pitchFamily="2" charset="-122"/>
              </a:rPr>
              <a:t>不能</a:t>
            </a:r>
            <a:r>
              <a:rPr lang="zh-CN" altLang="en-US" sz="1800" dirty="0">
                <a:solidFill>
                  <a:srgbClr val="FF7C25"/>
                </a:solidFill>
                <a:latin typeface="宋体" panose="02010600030101010101" pitchFamily="2" charset="-122"/>
              </a:rPr>
              <a:t>反序列化的出入参无法</a:t>
            </a:r>
            <a:r>
              <a:rPr lang="zh-CN" altLang="en-US" sz="1800" dirty="0" smtClean="0">
                <a:solidFill>
                  <a:srgbClr val="FF7C25"/>
                </a:solidFill>
                <a:latin typeface="宋体" panose="02010600030101010101" pitchFamily="2" charset="-122"/>
              </a:rPr>
              <a:t>录制。</a:t>
            </a:r>
            <a:endParaRPr lang="zh-CN" altLang="en-US" sz="1800" dirty="0">
              <a:solidFill>
                <a:srgbClr val="FF7C25"/>
              </a:solidFill>
              <a:latin typeface="宋体" panose="02010600030101010101" pitchFamily="2" charset="-122"/>
            </a:endParaRPr>
          </a:p>
          <a:p>
            <a:endParaRPr lang="zh-CN" altLang="en-US" sz="1800" dirty="0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391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373211"/>
            <a:ext cx="10675446" cy="4864101"/>
          </a:xfrm>
          <a:prstGeom prst="rect">
            <a:avLst/>
          </a:prstGeom>
        </p:spPr>
      </p:pic>
      <p:sp>
        <p:nvSpPr>
          <p:cNvPr id="4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COLA MOCK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流程</a:t>
            </a:r>
          </a:p>
        </p:txBody>
      </p:sp>
    </p:spTree>
    <p:extLst>
      <p:ext uri="{BB962C8B-B14F-4D97-AF65-F5344CB8AC3E}">
        <p14:creationId xmlns:p14="http://schemas.microsoft.com/office/powerpoint/2010/main" val="409839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1487488" y="2060848"/>
            <a:ext cx="9144000" cy="1782367"/>
          </a:xfrm>
        </p:spPr>
        <p:txBody>
          <a:bodyPr/>
          <a:lstStyle/>
          <a:p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录制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回放配置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474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35560" y="1844824"/>
            <a:ext cx="46169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轻量级的单测框架，只需要引入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jar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包即可。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如果是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</a:rPr>
              <a:t>maven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工程，直接引入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POM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配置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。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1271464" y="581150"/>
            <a:ext cx="9507488" cy="543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</a:rPr>
              <a:t>COLA MOCK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的配置及使用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598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1141</Words>
  <Application>Microsoft Office PowerPoint</Application>
  <PresentationFormat>宽屏</PresentationFormat>
  <Paragraphs>147</Paragraphs>
  <Slides>29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Helvetica Neue Medium</vt:lpstr>
      <vt:lpstr>HY헤드라인M</vt:lpstr>
      <vt:lpstr>HY각헤드라인M</vt:lpstr>
      <vt:lpstr>맑은 고딕</vt:lpstr>
      <vt:lpstr>黑体</vt:lpstr>
      <vt:lpstr>宋体</vt:lpstr>
      <vt:lpstr>Microsoft YaHei</vt:lpstr>
      <vt:lpstr>Arial</vt:lpstr>
      <vt:lpstr>Calibri</vt:lpstr>
      <vt:lpstr>Calibri Light</vt:lpstr>
      <vt:lpstr>Cambria Math</vt:lpstr>
      <vt:lpstr>Wingdings</vt:lpstr>
      <vt:lpstr>Office 主题</vt:lpstr>
      <vt:lpstr>COLA MOCK单测框架 V1.0</vt:lpstr>
      <vt:lpstr>PowerPoint 演示文稿</vt:lpstr>
      <vt:lpstr>背景:COLA MOCK诞生</vt:lpstr>
      <vt:lpstr>PowerPoint 演示文稿</vt:lpstr>
      <vt:lpstr>简介</vt:lpstr>
      <vt:lpstr>COLA MOCK简介</vt:lpstr>
      <vt:lpstr>PowerPoint 演示文稿</vt:lpstr>
      <vt:lpstr>录制/回放配置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单测编写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案例演示</vt:lpstr>
      <vt:lpstr>PowerPoint 演示文稿</vt:lpstr>
      <vt:lpstr>PowerPoint 演示文稿</vt:lpstr>
      <vt:lpstr>Thanks!</vt:lpstr>
    </vt:vector>
  </TitlesOfParts>
  <Company>Alibaba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COLA MOCK单测框架 V1.0</dc:title>
  <dc:creator>骁飏</dc:creator>
  <cp:lastModifiedBy>骁飏</cp:lastModifiedBy>
  <cp:revision>2</cp:revision>
  <dcterms:created xsi:type="dcterms:W3CDTF">2019-05-29T13:49:46Z</dcterms:created>
  <dcterms:modified xsi:type="dcterms:W3CDTF">2019-05-29T14:08:51Z</dcterms:modified>
</cp:coreProperties>
</file>