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6" r:id="rId2"/>
    <p:sldId id="308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4" r:id="rId18"/>
    <p:sldId id="258" r:id="rId19"/>
    <p:sldId id="273" r:id="rId20"/>
    <p:sldId id="274" r:id="rId21"/>
    <p:sldId id="315" r:id="rId22"/>
    <p:sldId id="309" r:id="rId23"/>
    <p:sldId id="275" r:id="rId24"/>
    <p:sldId id="277" r:id="rId25"/>
    <p:sldId id="278" r:id="rId26"/>
    <p:sldId id="279" r:id="rId27"/>
    <p:sldId id="280" r:id="rId28"/>
    <p:sldId id="316" r:id="rId29"/>
    <p:sldId id="295" r:id="rId30"/>
    <p:sldId id="281" r:id="rId31"/>
    <p:sldId id="282" r:id="rId32"/>
    <p:sldId id="283" r:id="rId33"/>
    <p:sldId id="284" r:id="rId34"/>
    <p:sldId id="298" r:id="rId35"/>
    <p:sldId id="310" r:id="rId36"/>
    <p:sldId id="311" r:id="rId37"/>
    <p:sldId id="317" r:id="rId38"/>
    <p:sldId id="313" r:id="rId39"/>
    <p:sldId id="259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  <p:sldId id="293" r:id="rId49"/>
    <p:sldId id="294" r:id="rId50"/>
    <p:sldId id="299" r:id="rId51"/>
    <p:sldId id="300" r:id="rId52"/>
    <p:sldId id="301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83C06-1181-4212-9DC1-DC01019BACFE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BBAAD-8415-4804-96EC-B7CBBDA7CE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52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2001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0954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[twitter]Vibration API demo http://ljwatson.github.io/playground/vibrate/vibrate.html #CSUN16[/twitter]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133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292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525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[twitter].@W3C CG Web Speech API https://dvcs.w3.org/hg/speech-api/raw-file/tip/speechapi.html #CSUN16[/twitter]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069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1902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178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[twitter]Can</a:t>
            </a:r>
            <a:r>
              <a:rPr lang="en-GB" baseline="0" dirty="0"/>
              <a:t> I use the Web Speech API? </a:t>
            </a:r>
            <a:r>
              <a:rPr lang="en-GB" baseline="0" dirty="0" err="1"/>
              <a:t>SpeechSynthesis</a:t>
            </a:r>
            <a:r>
              <a:rPr lang="en-GB" baseline="0" dirty="0"/>
              <a:t> http://caniuse.com/#feat=speech-synthesis </a:t>
            </a:r>
            <a:r>
              <a:rPr lang="en-GB" baseline="0" dirty="0" err="1"/>
              <a:t>SpeechRecognition</a:t>
            </a:r>
            <a:r>
              <a:rPr lang="en-GB" baseline="0" dirty="0"/>
              <a:t> http://caniuse.com/#feat=speech-recognition #CSUN[/twitter]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130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[twitter]Web</a:t>
            </a:r>
            <a:r>
              <a:rPr lang="en-GB" baseline="0" dirty="0"/>
              <a:t> Speech API demo http://ljwatson.github.io/playground/speech/speak.html #CSUN16[/twitter]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6543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[twitter]Web</a:t>
            </a:r>
            <a:r>
              <a:rPr lang="en-GB" baseline="0" dirty="0"/>
              <a:t> Speech API voices demo http://ljwatson.github.io/playground/speech/speak.html #CSUN16[/twitter]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859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5208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688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56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09855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1610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[twitter].@W3C</a:t>
            </a:r>
            <a:r>
              <a:rPr lang="en-GB" baseline="0" dirty="0"/>
              <a:t> CSS Speech module https://www.w3.org/TR/css3-speech/ #CSUN16[/twitter]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8577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7551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1186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4941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65874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2179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[twitter].@W3C Vibration API https://www.w3.org/TR/vibration/ #CSUN16[/twitter]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8712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591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368816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19113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[twitter]CSS Speech emulator with Web Speech API http://ljwatson.github.io/playground/speech/speak.html #CSUN16[/twitter]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069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235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348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[twitter]Can I use the Vibration API? http://caniuse.com/#feat=vibration #CSUN16[/twitter]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554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16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410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8BBAAD-8415-4804-96EC-B7CBBDA7CE1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2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322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897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420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20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822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06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99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927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175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71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91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781FF-F9E5-4485-B97C-0D0BA18F0AA0}" type="datetimeFigureOut">
              <a:rPr lang="en-GB" smtClean="0"/>
              <a:t>24/03/2016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722FD-1294-4DD7-BD37-52E09CCFAF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970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Crossing the streams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CSUN 2016</a:t>
            </a:r>
          </a:p>
        </p:txBody>
      </p:sp>
    </p:spTree>
    <p:extLst>
      <p:ext uri="{BB962C8B-B14F-4D97-AF65-F5344CB8AC3E}">
        <p14:creationId xmlns:p14="http://schemas.microsoft.com/office/powerpoint/2010/main" val="3741176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Cancelling pulses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window.navigator.vibrate</a:t>
            </a:r>
            <a:r>
              <a:rPr lang="en-GB" dirty="0"/>
              <a:t>(0);</a:t>
            </a:r>
          </a:p>
          <a:p>
            <a:pPr marL="0" indent="0">
              <a:buNone/>
            </a:pPr>
            <a:r>
              <a:rPr lang="en-GB" dirty="0" err="1"/>
              <a:t>window.navigator.vibrate</a:t>
            </a:r>
            <a:r>
              <a:rPr lang="en-GB" dirty="0"/>
              <a:t>([0]);</a:t>
            </a:r>
          </a:p>
        </p:txBody>
      </p:sp>
    </p:spTree>
    <p:extLst>
      <p:ext uri="{BB962C8B-B14F-4D97-AF65-F5344CB8AC3E}">
        <p14:creationId xmlns:p14="http://schemas.microsoft.com/office/powerpoint/2010/main" val="1638103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Vibration API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Ljwatson.github.io/playground/vibrate/vibrate.html</a:t>
            </a:r>
          </a:p>
        </p:txBody>
      </p:sp>
    </p:spTree>
    <p:extLst>
      <p:ext uri="{BB962C8B-B14F-4D97-AF65-F5344CB8AC3E}">
        <p14:creationId xmlns:p14="http://schemas.microsoft.com/office/powerpoint/2010/main" val="637747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Check for API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if ("vibrate" in navigator) {</a:t>
            </a:r>
          </a:p>
          <a:p>
            <a:pPr marL="0" indent="0">
              <a:buNone/>
            </a:pPr>
            <a:r>
              <a:rPr lang="en-GB" dirty="0"/>
              <a:t>	//Do something.</a:t>
            </a:r>
          </a:p>
          <a:p>
            <a:pPr marL="0" indent="0">
              <a:buNone/>
            </a:pPr>
            <a:r>
              <a:rPr lang="en-US" dirty="0"/>
              <a:t> } else {</a:t>
            </a:r>
          </a:p>
          <a:p>
            <a:pPr marL="0" indent="0">
              <a:buNone/>
            </a:pPr>
            <a:r>
              <a:rPr lang="en-US" dirty="0"/>
              <a:t>            alert("This browser does not support the Vibration API");</a:t>
            </a:r>
          </a:p>
          <a:p>
            <a:pPr marL="0" indent="0">
              <a:buNone/>
            </a:pPr>
            <a:r>
              <a:rPr lang="en-US" dirty="0"/>
              <a:t> 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1040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Vibrate once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vibrateOnce</a:t>
            </a:r>
            <a:r>
              <a:rPr lang="en-GB" dirty="0"/>
              <a:t> = function(e) {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window.navigator.vibrate</a:t>
            </a:r>
            <a:r>
              <a:rPr lang="en-GB" dirty="0"/>
              <a:t>(500);</a:t>
            </a:r>
          </a:p>
          <a:p>
            <a:pPr marL="0" indent="0">
              <a:buNone/>
            </a:pPr>
            <a:r>
              <a:rPr lang="en-GB" dirty="0"/>
              <a:t>           </a:t>
            </a:r>
            <a:r>
              <a:rPr lang="en-GB" dirty="0" err="1"/>
              <a:t>vibrateVisualiser</a:t>
            </a:r>
            <a:r>
              <a:rPr lang="en-GB" dirty="0"/>
              <a:t>(500);</a:t>
            </a:r>
          </a:p>
          <a:p>
            <a:pPr marL="0" indent="0">
              <a:buNone/>
            </a:pPr>
            <a:r>
              <a:rPr lang="en-GB" dirty="0"/>
              <a:t> };</a:t>
            </a:r>
          </a:p>
        </p:txBody>
      </p:sp>
    </p:spTree>
    <p:extLst>
      <p:ext uri="{BB962C8B-B14F-4D97-AF65-F5344CB8AC3E}">
        <p14:creationId xmlns:p14="http://schemas.microsoft.com/office/powerpoint/2010/main" val="138412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Vibrate twice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vibrateTwice</a:t>
            </a:r>
            <a:r>
              <a:rPr lang="en-GB" dirty="0"/>
              <a:t> = function(e) {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window.navigator.vibrate</a:t>
            </a:r>
            <a:r>
              <a:rPr lang="en-GB" dirty="0"/>
              <a:t>([500, 500, 500]);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vibrateVisualiser</a:t>
            </a:r>
            <a:r>
              <a:rPr lang="en-GB" dirty="0"/>
              <a:t>([500, 500, 500]);</a:t>
            </a:r>
          </a:p>
          <a:p>
            <a:pPr marL="0" indent="0">
              <a:buNone/>
            </a:pPr>
            <a:r>
              <a:rPr lang="en-GB" dirty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445005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Vibrate more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vibrateMore</a:t>
            </a:r>
            <a:r>
              <a:rPr lang="en-GB" dirty="0"/>
              <a:t> = function(e) {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window.navigator.vibrate</a:t>
            </a:r>
            <a:r>
              <a:rPr lang="en-GB" dirty="0"/>
              <a:t>([500, 500, 500, 500, 500]);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vibrateVisualiser</a:t>
            </a:r>
            <a:r>
              <a:rPr lang="en-GB" dirty="0"/>
              <a:t>([500, 500, 500, 500, 500]);</a:t>
            </a:r>
          </a:p>
          <a:p>
            <a:pPr marL="0" indent="0">
              <a:buNone/>
            </a:pPr>
            <a:r>
              <a:rPr lang="en-GB" dirty="0"/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850003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 event listeners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400" dirty="0" err="1"/>
              <a:t>document.getElementById</a:t>
            </a:r>
            <a:r>
              <a:rPr lang="en-GB" sz="2400" dirty="0"/>
              <a:t>("v1").</a:t>
            </a:r>
            <a:r>
              <a:rPr lang="en-GB" sz="2400" dirty="0" err="1"/>
              <a:t>addEventListener</a:t>
            </a:r>
            <a:r>
              <a:rPr lang="en-GB" sz="2400" dirty="0"/>
              <a:t>("click", </a:t>
            </a:r>
            <a:r>
              <a:rPr lang="en-GB" sz="2400" dirty="0" err="1"/>
              <a:t>vibrateOnce</a:t>
            </a:r>
            <a:r>
              <a:rPr lang="en-GB" sz="2400" dirty="0"/>
              <a:t>);</a:t>
            </a:r>
          </a:p>
          <a:p>
            <a:pPr marL="0" indent="0">
              <a:buNone/>
            </a:pPr>
            <a:r>
              <a:rPr lang="en-GB" sz="2400" dirty="0" err="1"/>
              <a:t>document.getElementById</a:t>
            </a:r>
            <a:r>
              <a:rPr lang="en-GB" sz="2400" dirty="0"/>
              <a:t>("v2").</a:t>
            </a:r>
            <a:r>
              <a:rPr lang="en-GB" sz="2400" dirty="0" err="1"/>
              <a:t>addEventListener</a:t>
            </a:r>
            <a:r>
              <a:rPr lang="en-GB" sz="2400" dirty="0"/>
              <a:t>("click", </a:t>
            </a:r>
            <a:r>
              <a:rPr lang="en-GB" sz="2400" dirty="0" err="1"/>
              <a:t>vibrateTwice</a:t>
            </a:r>
            <a:r>
              <a:rPr lang="en-GB" sz="2400" dirty="0"/>
              <a:t>);</a:t>
            </a:r>
          </a:p>
          <a:p>
            <a:pPr marL="0" indent="0">
              <a:buNone/>
            </a:pPr>
            <a:r>
              <a:rPr lang="en-GB" sz="2400" dirty="0" err="1"/>
              <a:t>document.getElementById</a:t>
            </a:r>
            <a:r>
              <a:rPr lang="en-GB" sz="2400" dirty="0"/>
              <a:t>("v3").</a:t>
            </a:r>
            <a:r>
              <a:rPr lang="en-GB" sz="2400" dirty="0" err="1"/>
              <a:t>addEventListener</a:t>
            </a:r>
            <a:r>
              <a:rPr lang="en-GB" sz="2400" dirty="0"/>
              <a:t>("click", </a:t>
            </a:r>
            <a:r>
              <a:rPr lang="en-GB" sz="2400" dirty="0" err="1"/>
              <a:t>vibrateMore</a:t>
            </a:r>
            <a:r>
              <a:rPr lang="en-GB" sz="24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26759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Vibration API in action</a:t>
            </a:r>
          </a:p>
        </p:txBody>
      </p:sp>
      <p:pic>
        <p:nvPicPr>
          <p:cNvPr id="4" name="vibratio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2675" y="1825625"/>
            <a:ext cx="10026650" cy="4351338"/>
          </a:xfrm>
        </p:spPr>
      </p:pic>
    </p:spTree>
    <p:extLst>
      <p:ext uri="{BB962C8B-B14F-4D97-AF65-F5344CB8AC3E}">
        <p14:creationId xmlns:p14="http://schemas.microsoft.com/office/powerpoint/2010/main" val="285490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Speech API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W3CCG proposal (2012)</a:t>
            </a:r>
          </a:p>
        </p:txBody>
      </p:sp>
    </p:spTree>
    <p:extLst>
      <p:ext uri="{BB962C8B-B14F-4D97-AF65-F5344CB8AC3E}">
        <p14:creationId xmlns:p14="http://schemas.microsoft.com/office/powerpoint/2010/main" val="4135374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Enables speech input and output for </a:t>
            </a:r>
            <a:r>
              <a:rPr lang="en-GB" dirty="0" err="1"/>
              <a:t>webapps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151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Every molecule in your body exploding at the speed of light?</a:t>
            </a:r>
            <a:endParaRPr lang="en-GB" dirty="0"/>
          </a:p>
        </p:txBody>
      </p:sp>
      <p:pic>
        <p:nvPicPr>
          <p:cNvPr id="4" name="Content Placeholder 3" title="Ghostbusters crossing the stream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18" y="1825625"/>
            <a:ext cx="10195163" cy="4351338"/>
          </a:xfrm>
        </p:spPr>
      </p:pic>
    </p:spTree>
    <p:extLst>
      <p:ext uri="{BB962C8B-B14F-4D97-AF65-F5344CB8AC3E}">
        <p14:creationId xmlns:p14="http://schemas.microsoft.com/office/powerpoint/2010/main" val="2988701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Ask calendar for today's appointments</a:t>
            </a:r>
          </a:p>
          <a:p>
            <a:r>
              <a:rPr lang="en-GB" dirty="0"/>
              <a:t>Get help with complex interfaces</a:t>
            </a:r>
          </a:p>
          <a:p>
            <a:r>
              <a:rPr lang="en-GB" dirty="0"/>
              <a:t>Hands-free recipe books</a:t>
            </a:r>
          </a:p>
        </p:txBody>
      </p:sp>
    </p:spTree>
    <p:extLst>
      <p:ext uri="{BB962C8B-B14F-4D97-AF65-F5344CB8AC3E}">
        <p14:creationId xmlns:p14="http://schemas.microsoft.com/office/powerpoint/2010/main" val="604819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and </a:t>
            </a:r>
            <a:r>
              <a:rPr lang="en-GB" dirty="0" err="1"/>
              <a:t>SpeechRecognition</a:t>
            </a:r>
            <a:r>
              <a:rPr lang="en-GB" dirty="0"/>
              <a:t> interfaces</a:t>
            </a:r>
          </a:p>
          <a:p>
            <a:r>
              <a:rPr lang="en-GB" dirty="0"/>
              <a:t>Methods for controlling and manipulating speech output/input</a:t>
            </a:r>
          </a:p>
        </p:txBody>
      </p:sp>
    </p:spTree>
    <p:extLst>
      <p:ext uri="{BB962C8B-B14F-4D97-AF65-F5344CB8AC3E}">
        <p14:creationId xmlns:p14="http://schemas.microsoft.com/office/powerpoint/2010/main" val="4150554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interface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8874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Chrome, Opera and Safari on desktop</a:t>
            </a:r>
          </a:p>
          <a:p>
            <a:r>
              <a:rPr lang="en-GB" dirty="0"/>
              <a:t>Chrome and Safari on mobile</a:t>
            </a:r>
          </a:p>
        </p:txBody>
      </p:sp>
    </p:spTree>
    <p:extLst>
      <p:ext uri="{BB962C8B-B14F-4D97-AF65-F5344CB8AC3E}">
        <p14:creationId xmlns:p14="http://schemas.microsoft.com/office/powerpoint/2010/main" val="5153861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http://ljwatson.github.io/playground/speech/speak.html</a:t>
            </a:r>
          </a:p>
        </p:txBody>
      </p:sp>
    </p:spTree>
    <p:extLst>
      <p:ext uri="{BB962C8B-B14F-4D97-AF65-F5344CB8AC3E}">
        <p14:creationId xmlns:p14="http://schemas.microsoft.com/office/powerpoint/2010/main" val="2163611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Check for API 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if (</a:t>
            </a:r>
            <a:r>
              <a:rPr lang="en-US" dirty="0" err="1"/>
              <a:t>window.SpeechSynthesisUtterance</a:t>
            </a:r>
            <a:r>
              <a:rPr lang="en-US" dirty="0"/>
              <a:t> === undefined) {</a:t>
            </a:r>
          </a:p>
          <a:p>
            <a:pPr marL="0" indent="0">
              <a:buNone/>
            </a:pPr>
            <a:r>
              <a:rPr lang="en-US" dirty="0"/>
              <a:t>	alert("This browser does not support the Web Speech API");</a:t>
            </a:r>
          </a:p>
          <a:p>
            <a:pPr marL="0" indent="0">
              <a:buNone/>
            </a:pPr>
            <a:r>
              <a:rPr lang="en-US" dirty="0"/>
              <a:t>} else {</a:t>
            </a:r>
          </a:p>
          <a:p>
            <a:pPr marL="0" indent="0">
              <a:buNone/>
            </a:pPr>
            <a:r>
              <a:rPr lang="en-US" dirty="0"/>
              <a:t>	//Do something.</a:t>
            </a:r>
          </a:p>
          <a:p>
            <a:pPr marL="0" indent="0">
              <a:buNone/>
            </a:pPr>
            <a:r>
              <a:rPr lang="en-US" dirty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0326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speech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var</a:t>
            </a:r>
            <a:r>
              <a:rPr lang="en-GB" dirty="0"/>
              <a:t> utterance = new </a:t>
            </a:r>
            <a:r>
              <a:rPr lang="en-GB" dirty="0" err="1"/>
              <a:t>SpeechSynthesisUtterance</a:t>
            </a:r>
            <a:r>
              <a:rPr lang="en-GB" dirty="0"/>
              <a:t>();</a:t>
            </a:r>
          </a:p>
          <a:p>
            <a:pPr marL="0" indent="0">
              <a:buNone/>
            </a:pPr>
            <a:r>
              <a:rPr lang="en-GB" dirty="0" err="1"/>
              <a:t>utterance.text</a:t>
            </a:r>
            <a:r>
              <a:rPr lang="en-GB" dirty="0"/>
              <a:t> = "Tequila";</a:t>
            </a:r>
          </a:p>
        </p:txBody>
      </p:sp>
    </p:spTree>
    <p:extLst>
      <p:ext uri="{BB962C8B-B14F-4D97-AF65-F5344CB8AC3E}">
        <p14:creationId xmlns:p14="http://schemas.microsoft.com/office/powerpoint/2010/main" val="1807710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Speak utterance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2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window.speechSynthesis.speak</a:t>
            </a:r>
            <a:r>
              <a:rPr lang="en-GB" dirty="0"/>
              <a:t>(utterance);</a:t>
            </a:r>
          </a:p>
        </p:txBody>
      </p:sp>
    </p:spTree>
    <p:extLst>
      <p:ext uri="{BB962C8B-B14F-4D97-AF65-F5344CB8AC3E}">
        <p14:creationId xmlns:p14="http://schemas.microsoft.com/office/powerpoint/2010/main" val="624722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in action</a:t>
            </a:r>
          </a:p>
        </p:txBody>
      </p:sp>
      <p:pic>
        <p:nvPicPr>
          <p:cNvPr id="4" name="web-speech-spea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2546350"/>
            <a:ext cx="10515600" cy="2909888"/>
          </a:xfrm>
        </p:spPr>
      </p:pic>
    </p:spTree>
    <p:extLst>
      <p:ext uri="{BB962C8B-B14F-4D97-AF65-F5344CB8AC3E}">
        <p14:creationId xmlns:p14="http://schemas.microsoft.com/office/powerpoint/2010/main" val="382538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voices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http://ljwatson.github.io/playground/speech/getvoices.html</a:t>
            </a:r>
          </a:p>
        </p:txBody>
      </p:sp>
    </p:spTree>
    <p:extLst>
      <p:ext uri="{BB962C8B-B14F-4D97-AF65-F5344CB8AC3E}">
        <p14:creationId xmlns:p14="http://schemas.microsoft.com/office/powerpoint/2010/main" val="1330788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Vibration API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W3C Recommendation (2015)</a:t>
            </a:r>
          </a:p>
        </p:txBody>
      </p:sp>
    </p:spTree>
    <p:extLst>
      <p:ext uri="{BB962C8B-B14F-4D97-AF65-F5344CB8AC3E}">
        <p14:creationId xmlns:p14="http://schemas.microsoft.com/office/powerpoint/2010/main" val="11341040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0365"/>
            <a:ext cx="10515600" cy="1325563"/>
          </a:xfrm>
        </p:spPr>
        <p:txBody>
          <a:bodyPr/>
          <a:lstStyle/>
          <a:p>
            <a:r>
              <a:rPr lang="en-GB" dirty="0"/>
              <a:t>Get voices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tts</a:t>
            </a:r>
            <a:r>
              <a:rPr lang="en-GB" dirty="0"/>
              <a:t> = </a:t>
            </a:r>
            <a:r>
              <a:rPr lang="en-GB" dirty="0" err="1"/>
              <a:t>speechSynthesis.getVoices</a:t>
            </a:r>
            <a:r>
              <a:rPr lang="en-GB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36754290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Display voices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var</a:t>
            </a:r>
            <a:r>
              <a:rPr lang="en-GB" dirty="0"/>
              <a:t> voices = </a:t>
            </a:r>
            <a:r>
              <a:rPr lang="en-GB" dirty="0" err="1"/>
              <a:t>document.getElementById</a:t>
            </a:r>
            <a:r>
              <a:rPr lang="en-GB" dirty="0"/>
              <a:t>("voices");</a:t>
            </a:r>
          </a:p>
          <a:p>
            <a:pPr marL="0" indent="0">
              <a:buNone/>
            </a:pPr>
            <a:r>
              <a:rPr lang="en-GB" dirty="0"/>
              <a:t> for (</a:t>
            </a:r>
            <a:r>
              <a:rPr lang="en-GB" dirty="0" err="1"/>
              <a:t>var</a:t>
            </a:r>
            <a:r>
              <a:rPr lang="en-GB" dirty="0"/>
              <a:t> i = 0; i &lt; </a:t>
            </a:r>
            <a:r>
              <a:rPr lang="en-GB" dirty="0" err="1"/>
              <a:t>tts.length</a:t>
            </a:r>
            <a:r>
              <a:rPr lang="en-GB" dirty="0"/>
              <a:t>; i++) {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voices.innerHTML</a:t>
            </a:r>
            <a:r>
              <a:rPr lang="en-GB" dirty="0"/>
              <a:t> 	+= '&lt;option value="' + </a:t>
            </a:r>
            <a:r>
              <a:rPr lang="en-GB" dirty="0" err="1"/>
              <a:t>tts</a:t>
            </a:r>
            <a:r>
              <a:rPr lang="en-GB" dirty="0"/>
              <a:t>[i].name + '"&gt;'</a:t>
            </a:r>
          </a:p>
          <a:p>
            <a:pPr marL="0" indent="0">
              <a:buNone/>
            </a:pPr>
            <a:r>
              <a:rPr lang="en-GB" dirty="0"/>
              <a:t>				  + </a:t>
            </a:r>
            <a:r>
              <a:rPr lang="en-GB" dirty="0" err="1"/>
              <a:t>tts</a:t>
            </a:r>
            <a:r>
              <a:rPr lang="en-GB" dirty="0"/>
              <a:t>[i].name </a:t>
            </a:r>
          </a:p>
          <a:p>
            <a:pPr marL="0" indent="0">
              <a:buNone/>
            </a:pPr>
            <a:r>
              <a:rPr lang="en-GB" dirty="0"/>
              <a:t>				  + '&lt;/option&gt;';</a:t>
            </a:r>
          </a:p>
          <a:p>
            <a:pPr marL="0" indent="0">
              <a:buNone/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660907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 voice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selectedVoice</a:t>
            </a:r>
            <a:r>
              <a:rPr lang="en-GB" dirty="0"/>
              <a:t> = </a:t>
            </a:r>
            <a:r>
              <a:rPr lang="en-GB" dirty="0" err="1"/>
              <a:t>voices.selectedIndex</a:t>
            </a:r>
            <a:r>
              <a:rPr lang="en-GB" dirty="0"/>
              <a:t>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utterance = new </a:t>
            </a:r>
            <a:r>
              <a:rPr lang="en-US" dirty="0" err="1"/>
              <a:t>SpeechSynthesisUtterance</a:t>
            </a:r>
            <a:r>
              <a:rPr lang="en-US" dirty="0"/>
              <a:t>();</a:t>
            </a:r>
          </a:p>
          <a:p>
            <a:pPr marL="0" indent="0">
              <a:buNone/>
            </a:pPr>
            <a:r>
              <a:rPr lang="en-US" dirty="0" err="1"/>
              <a:t>utterance.text</a:t>
            </a:r>
            <a:r>
              <a:rPr lang="en-US" dirty="0"/>
              <a:t> = voices[</a:t>
            </a:r>
            <a:r>
              <a:rPr lang="en-US" dirty="0" err="1"/>
              <a:t>selectedVoice</a:t>
            </a:r>
            <a:r>
              <a:rPr lang="en-US" dirty="0"/>
              <a:t>].text;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95431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Assign voice to speech object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utterance.voice</a:t>
            </a:r>
            <a:r>
              <a:rPr lang="en-GB" dirty="0"/>
              <a:t> = </a:t>
            </a:r>
            <a:r>
              <a:rPr lang="en-GB" dirty="0" err="1"/>
              <a:t>tts</a:t>
            </a:r>
            <a:r>
              <a:rPr lang="en-GB" dirty="0"/>
              <a:t>[</a:t>
            </a:r>
            <a:r>
              <a:rPr lang="en-GB" dirty="0" err="1"/>
              <a:t>selectedVoice</a:t>
            </a:r>
            <a:r>
              <a:rPr lang="en-GB" dirty="0"/>
              <a:t>];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err="1"/>
              <a:t>window.speechSynthesis.speak</a:t>
            </a:r>
            <a:r>
              <a:rPr lang="en-GB" dirty="0"/>
              <a:t>(utterance);</a:t>
            </a:r>
          </a:p>
        </p:txBody>
      </p:sp>
    </p:spTree>
    <p:extLst>
      <p:ext uri="{BB962C8B-B14F-4D97-AF65-F5344CB8AC3E}">
        <p14:creationId xmlns:p14="http://schemas.microsoft.com/office/powerpoint/2010/main" val="9569858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150" y="365125"/>
            <a:ext cx="10515600" cy="1325563"/>
          </a:xfrm>
        </p:spPr>
        <p:txBody>
          <a:bodyPr/>
          <a:lstStyle/>
          <a:p>
            <a:r>
              <a:rPr lang="en-GB" dirty="0" err="1"/>
              <a:t>SpeechSynthesis</a:t>
            </a:r>
            <a:r>
              <a:rPr lang="en-GB" dirty="0"/>
              <a:t> voices in action</a:t>
            </a:r>
          </a:p>
        </p:txBody>
      </p:sp>
      <p:pic>
        <p:nvPicPr>
          <p:cNvPr id="4" name="web-speech-get-voices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8200" y="1797050"/>
            <a:ext cx="5964237" cy="4351338"/>
          </a:xfrm>
        </p:spPr>
      </p:pic>
    </p:spTree>
    <p:extLst>
      <p:ext uri="{BB962C8B-B14F-4D97-AF65-F5344CB8AC3E}">
        <p14:creationId xmlns:p14="http://schemas.microsoft.com/office/powerpoint/2010/main" val="27707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SpeechRecognition</a:t>
            </a:r>
            <a:r>
              <a:rPr lang="en-GB" dirty="0"/>
              <a:t> interface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4377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Chrome and Opera on the desktop</a:t>
            </a:r>
          </a:p>
          <a:p>
            <a:r>
              <a:rPr lang="en-GB" dirty="0"/>
              <a:t>Chrome on Android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892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SpeechRecognition</a:t>
            </a:r>
            <a:r>
              <a:rPr lang="en-GB" dirty="0"/>
              <a:t>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google.com/</a:t>
            </a:r>
            <a:r>
              <a:rPr lang="en-GB" dirty="0" err="1"/>
              <a:t>intl</a:t>
            </a:r>
            <a:r>
              <a:rPr lang="en-GB" dirty="0"/>
              <a:t>/</a:t>
            </a:r>
            <a:r>
              <a:rPr lang="en-GB" dirty="0" err="1"/>
              <a:t>en</a:t>
            </a:r>
            <a:r>
              <a:rPr lang="en-GB" dirty="0"/>
              <a:t>/chrome/demos/speech.html	</a:t>
            </a:r>
          </a:p>
        </p:txBody>
      </p:sp>
    </p:spTree>
    <p:extLst>
      <p:ext uri="{BB962C8B-B14F-4D97-AF65-F5344CB8AC3E}">
        <p14:creationId xmlns:p14="http://schemas.microsoft.com/office/powerpoint/2010/main" val="318529603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SpeechRecognition</a:t>
            </a:r>
            <a:r>
              <a:rPr lang="en-GB" dirty="0"/>
              <a:t> in action</a:t>
            </a:r>
          </a:p>
        </p:txBody>
      </p:sp>
      <p:pic>
        <p:nvPicPr>
          <p:cNvPr id="4" name="web-speech-speech-recognitio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7550" y="1366837"/>
            <a:ext cx="7178675" cy="5491163"/>
          </a:xfrm>
        </p:spPr>
      </p:pic>
    </p:spTree>
    <p:extLst>
      <p:ext uri="{BB962C8B-B14F-4D97-AF65-F5344CB8AC3E}">
        <p14:creationId xmlns:p14="http://schemas.microsoft.com/office/powerpoint/2010/main" val="51141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CSS Speech module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W3C Candidate Recommendation (2012)</a:t>
            </a:r>
          </a:p>
        </p:txBody>
      </p:sp>
    </p:spTree>
    <p:extLst>
      <p:ext uri="{BB962C8B-B14F-4D97-AF65-F5344CB8AC3E}">
        <p14:creationId xmlns:p14="http://schemas.microsoft.com/office/powerpoint/2010/main" val="4233726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Enables simple haptic feedback for </a:t>
            </a:r>
            <a:r>
              <a:rPr lang="en-GB" dirty="0" err="1"/>
              <a:t>webapps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2847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Enables aural presentation of content</a:t>
            </a:r>
          </a:p>
        </p:txBody>
      </p:sp>
    </p:spTree>
    <p:extLst>
      <p:ext uri="{BB962C8B-B14F-4D97-AF65-F5344CB8AC3E}">
        <p14:creationId xmlns:p14="http://schemas.microsoft.com/office/powerpoint/2010/main" val="25449556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0865"/>
            <a:ext cx="10515600" cy="4351338"/>
          </a:xfrm>
        </p:spPr>
        <p:txBody>
          <a:bodyPr/>
          <a:lstStyle/>
          <a:p>
            <a:r>
              <a:rPr lang="en-GB" dirty="0"/>
              <a:t>Speak news headlines in a different voice</a:t>
            </a:r>
          </a:p>
          <a:p>
            <a:r>
              <a:rPr lang="en-GB" dirty="0"/>
              <a:t>Raise volume for important email notifications</a:t>
            </a:r>
          </a:p>
          <a:p>
            <a:r>
              <a:rPr lang="en-GB" dirty="0"/>
              <a:t>Speak terms and conditions more quickly</a:t>
            </a:r>
          </a:p>
        </p:txBody>
      </p:sp>
    </p:spTree>
    <p:extLst>
      <p:ext uri="{BB962C8B-B14F-4D97-AF65-F5344CB8AC3E}">
        <p14:creationId xmlns:p14="http://schemas.microsoft.com/office/powerpoint/2010/main" val="16258309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Safari with </a:t>
            </a:r>
            <a:r>
              <a:rPr lang="en-GB" dirty="0" err="1"/>
              <a:t>VoiceOver</a:t>
            </a:r>
            <a:r>
              <a:rPr lang="en-GB" dirty="0"/>
              <a:t> on iOS</a:t>
            </a:r>
          </a:p>
        </p:txBody>
      </p:sp>
    </p:spTree>
    <p:extLst>
      <p:ext uri="{BB962C8B-B14F-4D97-AF65-F5344CB8AC3E}">
        <p14:creationId xmlns:p14="http://schemas.microsoft.com/office/powerpoint/2010/main" val="42713152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CSS to enable/disable speech</a:t>
            </a:r>
          </a:p>
          <a:p>
            <a:r>
              <a:rPr lang="en-GB" dirty="0"/>
              <a:t>Control volume, pitch and rate</a:t>
            </a:r>
          </a:p>
        </p:txBody>
      </p:sp>
    </p:spTree>
    <p:extLst>
      <p:ext uri="{BB962C8B-B14F-4D97-AF65-F5344CB8AC3E}">
        <p14:creationId xmlns:p14="http://schemas.microsoft.com/office/powerpoint/2010/main" val="19541861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Speak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Determines whether content is presented aurally</a:t>
            </a:r>
          </a:p>
          <a:p>
            <a:pPr marL="0" indent="0">
              <a:buNone/>
            </a:pPr>
            <a:r>
              <a:rPr lang="en-GB" dirty="0"/>
              <a:t>	speak: auto;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</a:t>
            </a:r>
          </a:p>
          <a:p>
            <a:pPr marL="0" indent="0">
              <a:buNone/>
            </a:pPr>
            <a:r>
              <a:rPr lang="en-GB" dirty="0"/>
              <a:t>	auto, normal, none</a:t>
            </a:r>
          </a:p>
        </p:txBody>
      </p:sp>
    </p:spTree>
    <p:extLst>
      <p:ext uri="{BB962C8B-B14F-4D97-AF65-F5344CB8AC3E}">
        <p14:creationId xmlns:p14="http://schemas.microsoft.com/office/powerpoint/2010/main" val="80749969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Voice-volume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Determines volume of voice output</a:t>
            </a:r>
          </a:p>
          <a:p>
            <a:pPr marL="0" indent="0">
              <a:buNone/>
            </a:pPr>
            <a:r>
              <a:rPr lang="en-GB" dirty="0"/>
              <a:t>	voice-volume: medium;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Values:</a:t>
            </a:r>
          </a:p>
          <a:p>
            <a:pPr marL="0" indent="0">
              <a:buNone/>
            </a:pPr>
            <a:r>
              <a:rPr lang="en-GB" dirty="0"/>
              <a:t>	silent, x-soft, soft, medium, loud, x-loud</a:t>
            </a:r>
          </a:p>
        </p:txBody>
      </p:sp>
    </p:spTree>
    <p:extLst>
      <p:ext uri="{BB962C8B-B14F-4D97-AF65-F5344CB8AC3E}">
        <p14:creationId xmlns:p14="http://schemas.microsoft.com/office/powerpoint/2010/main" val="41905285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Voice-rate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Determines speaking rate</a:t>
            </a:r>
          </a:p>
          <a:p>
            <a:pPr marL="0" indent="0">
              <a:buNone/>
            </a:pPr>
            <a:r>
              <a:rPr lang="en-GB" dirty="0"/>
              <a:t>	voice-rate: normal;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Values:</a:t>
            </a:r>
          </a:p>
          <a:p>
            <a:pPr marL="0" indent="0">
              <a:buNone/>
            </a:pPr>
            <a:r>
              <a:rPr lang="en-GB" dirty="0"/>
              <a:t>	normal, x-slow, slow, medium, fast, x-fast</a:t>
            </a:r>
          </a:p>
        </p:txBody>
      </p:sp>
    </p:spTree>
    <p:extLst>
      <p:ext uri="{BB962C8B-B14F-4D97-AF65-F5344CB8AC3E}">
        <p14:creationId xmlns:p14="http://schemas.microsoft.com/office/powerpoint/2010/main" val="2219152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Voice-pitch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Determines the baseline voice pitch</a:t>
            </a:r>
          </a:p>
          <a:p>
            <a:pPr marL="0" indent="0">
              <a:buNone/>
            </a:pPr>
            <a:r>
              <a:rPr lang="en-GB" dirty="0"/>
              <a:t>	voice-pitch: medium;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Values:</a:t>
            </a:r>
          </a:p>
          <a:p>
            <a:pPr marL="0" indent="0">
              <a:buNone/>
            </a:pPr>
            <a:r>
              <a:rPr lang="en-GB" dirty="0"/>
              <a:t>	x-low, low, medium, high, x-high</a:t>
            </a:r>
          </a:p>
        </p:txBody>
      </p:sp>
    </p:spTree>
    <p:extLst>
      <p:ext uri="{BB962C8B-B14F-4D97-AF65-F5344CB8AC3E}">
        <p14:creationId xmlns:p14="http://schemas.microsoft.com/office/powerpoint/2010/main" val="3744048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Voice-range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Determines the variability in the baseline voice pitch</a:t>
            </a:r>
          </a:p>
          <a:p>
            <a:pPr marL="0" indent="0">
              <a:buNone/>
            </a:pPr>
            <a:r>
              <a:rPr lang="en-GB" dirty="0"/>
              <a:t>	voice-range: medium;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Values:</a:t>
            </a:r>
          </a:p>
          <a:p>
            <a:pPr marL="0" indent="0">
              <a:buNone/>
            </a:pPr>
            <a:r>
              <a:rPr lang="en-GB" dirty="0"/>
              <a:t>	x-low, low, medium, high, x-high</a:t>
            </a:r>
          </a:p>
        </p:txBody>
      </p:sp>
    </p:spTree>
    <p:extLst>
      <p:ext uri="{BB962C8B-B14F-4D97-AF65-F5344CB8AC3E}">
        <p14:creationId xmlns:p14="http://schemas.microsoft.com/office/powerpoint/2010/main" val="24118839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Voice-stress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/>
              <a:t>Determines voice emphasis (a combination of pitch, volume and rate changes)</a:t>
            </a:r>
          </a:p>
          <a:p>
            <a:pPr marL="0" indent="0">
              <a:buNone/>
            </a:pPr>
            <a:r>
              <a:rPr lang="en-GB" dirty="0"/>
              <a:t>	voice-stress: normal;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Values:</a:t>
            </a:r>
          </a:p>
          <a:p>
            <a:pPr marL="0" indent="0">
              <a:buNone/>
            </a:pPr>
            <a:r>
              <a:rPr lang="en-GB" dirty="0"/>
              <a:t>	normal, strong, none, moderate, reduced</a:t>
            </a:r>
          </a:p>
        </p:txBody>
      </p:sp>
    </p:spTree>
    <p:extLst>
      <p:ext uri="{BB962C8B-B14F-4D97-AF65-F5344CB8AC3E}">
        <p14:creationId xmlns:p14="http://schemas.microsoft.com/office/powerpoint/2010/main" val="223078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Email alert notifications</a:t>
            </a:r>
          </a:p>
          <a:p>
            <a:r>
              <a:rPr lang="en-GB" dirty="0"/>
              <a:t>Game effects</a:t>
            </a:r>
          </a:p>
          <a:p>
            <a:r>
              <a:rPr lang="en-GB" dirty="0"/>
              <a:t>RTC incoming call notifications</a:t>
            </a:r>
          </a:p>
        </p:txBody>
      </p:sp>
    </p:spTree>
    <p:extLst>
      <p:ext uri="{BB962C8B-B14F-4D97-AF65-F5344CB8AC3E}">
        <p14:creationId xmlns:p14="http://schemas.microsoft.com/office/powerpoint/2010/main" val="164748422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CSS Speech demo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http://ljwatson.github.io/playground/speech/speak.html</a:t>
            </a:r>
          </a:p>
        </p:txBody>
      </p:sp>
    </p:spTree>
    <p:extLst>
      <p:ext uri="{BB962C8B-B14F-4D97-AF65-F5344CB8AC3E}">
        <p14:creationId xmlns:p14="http://schemas.microsoft.com/office/powerpoint/2010/main" val="26625639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CSS Speech in action</a:t>
            </a:r>
          </a:p>
        </p:txBody>
      </p:sp>
      <p:pic>
        <p:nvPicPr>
          <p:cNvPr id="4" name="css-speech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28700" y="1690688"/>
            <a:ext cx="7602538" cy="4351338"/>
          </a:xfrm>
        </p:spPr>
      </p:pic>
    </p:spTree>
    <p:extLst>
      <p:ext uri="{BB962C8B-B14F-4D97-AF65-F5344CB8AC3E}">
        <p14:creationId xmlns:p14="http://schemas.microsoft.com/office/powerpoint/2010/main" val="274906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Ljwatson.github.io/playground</a:t>
            </a:r>
          </a:p>
        </p:txBody>
      </p:sp>
    </p:spTree>
    <p:extLst>
      <p:ext uri="{BB962C8B-B14F-4D97-AF65-F5344CB8AC3E}">
        <p14:creationId xmlns:p14="http://schemas.microsoft.com/office/powerpoint/2010/main" val="3206533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7500"/>
            <a:ext cx="10515600" cy="4351338"/>
          </a:xfrm>
        </p:spPr>
        <p:txBody>
          <a:bodyPr/>
          <a:lstStyle/>
          <a:p>
            <a:r>
              <a:rPr lang="en-GB" dirty="0"/>
              <a:t>Chrome on Android</a:t>
            </a:r>
          </a:p>
          <a:p>
            <a:r>
              <a:rPr lang="en-GB" dirty="0"/>
              <a:t>Chrome, Firefox and Opera on desktop</a:t>
            </a:r>
          </a:p>
        </p:txBody>
      </p:sp>
    </p:spTree>
    <p:extLst>
      <p:ext uri="{BB962C8B-B14F-4D97-AF65-F5344CB8AC3E}">
        <p14:creationId xmlns:p14="http://schemas.microsoft.com/office/powerpoint/2010/main" val="2888009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Patterns of on/off pulses</a:t>
            </a:r>
          </a:p>
          <a:p>
            <a:r>
              <a:rPr lang="en-GB" dirty="0"/>
              <a:t>Each pulse is described in milliseconds</a:t>
            </a:r>
          </a:p>
          <a:p>
            <a:r>
              <a:rPr lang="en-GB" dirty="0"/>
              <a:t>Patterns are a combination of pulses/pauses</a:t>
            </a:r>
          </a:p>
        </p:txBody>
      </p:sp>
    </p:spTree>
    <p:extLst>
      <p:ext uri="{BB962C8B-B14F-4D97-AF65-F5344CB8AC3E}">
        <p14:creationId xmlns:p14="http://schemas.microsoft.com/office/powerpoint/2010/main" val="849522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Single pulse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err="1"/>
              <a:t>window.navigator.vibrate</a:t>
            </a:r>
            <a:r>
              <a:rPr lang="en-GB" dirty="0"/>
              <a:t>(100);</a:t>
            </a:r>
          </a:p>
          <a:p>
            <a:pPr marL="0" indent="0">
              <a:buNone/>
            </a:pPr>
            <a:r>
              <a:rPr lang="en-GB" dirty="0" err="1"/>
              <a:t>window.navigator</a:t>
            </a:r>
            <a:r>
              <a:rPr lang="en-GB" dirty="0"/>
              <a:t>([100]);</a:t>
            </a:r>
          </a:p>
        </p:txBody>
      </p:sp>
    </p:spTree>
    <p:extLst>
      <p:ext uri="{BB962C8B-B14F-4D97-AF65-F5344CB8AC3E}">
        <p14:creationId xmlns:p14="http://schemas.microsoft.com/office/powerpoint/2010/main" val="3431466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Pulse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window.navigator.vibrate</a:t>
            </a:r>
            <a:r>
              <a:rPr lang="en-GB" dirty="0"/>
              <a:t>([200, 100, 200]);</a:t>
            </a:r>
          </a:p>
        </p:txBody>
      </p:sp>
    </p:spTree>
    <p:extLst>
      <p:ext uri="{BB962C8B-B14F-4D97-AF65-F5344CB8AC3E}">
        <p14:creationId xmlns:p14="http://schemas.microsoft.com/office/powerpoint/2010/main" val="4000019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673</Words>
  <Application>Microsoft Office PowerPoint</Application>
  <PresentationFormat>Widescreen</PresentationFormat>
  <Paragraphs>205</Paragraphs>
  <Slides>52</Slides>
  <Notes>33</Notes>
  <HiddenSlides>0</HiddenSlides>
  <MMClips>5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Office Theme</vt:lpstr>
      <vt:lpstr>Crossing the streams</vt:lpstr>
      <vt:lpstr>Every molecule in your body exploding at the speed of light?</vt:lpstr>
      <vt:lpstr>Vibration API</vt:lpstr>
      <vt:lpstr>What?</vt:lpstr>
      <vt:lpstr>Why?</vt:lpstr>
      <vt:lpstr>Where?</vt:lpstr>
      <vt:lpstr>How?</vt:lpstr>
      <vt:lpstr>Single pulse</vt:lpstr>
      <vt:lpstr>Pulse patterns</vt:lpstr>
      <vt:lpstr>Cancelling pulses</vt:lpstr>
      <vt:lpstr>Vibration API demo</vt:lpstr>
      <vt:lpstr>Check for API support</vt:lpstr>
      <vt:lpstr>Vibrate once</vt:lpstr>
      <vt:lpstr>Vibrate twice</vt:lpstr>
      <vt:lpstr>Vibrate more</vt:lpstr>
      <vt:lpstr>Add event listeners</vt:lpstr>
      <vt:lpstr>Vibration API in action</vt:lpstr>
      <vt:lpstr>Web Speech API</vt:lpstr>
      <vt:lpstr>What?</vt:lpstr>
      <vt:lpstr>Why?</vt:lpstr>
      <vt:lpstr>How?</vt:lpstr>
      <vt:lpstr>SpeechSynthesis interface</vt:lpstr>
      <vt:lpstr>Where?</vt:lpstr>
      <vt:lpstr>SpeechSynthesis demo</vt:lpstr>
      <vt:lpstr>Check for API support</vt:lpstr>
      <vt:lpstr>Create speech object</vt:lpstr>
      <vt:lpstr>Speak utterance</vt:lpstr>
      <vt:lpstr>SpeechSynthesis in action</vt:lpstr>
      <vt:lpstr>SpeechSynthesis voices demo</vt:lpstr>
      <vt:lpstr>Get voices</vt:lpstr>
      <vt:lpstr>Display voices</vt:lpstr>
      <vt:lpstr>Select voice</vt:lpstr>
      <vt:lpstr>Assign voice to speech object</vt:lpstr>
      <vt:lpstr>SpeechSynthesis voices in action</vt:lpstr>
      <vt:lpstr>SpeechRecognition interface</vt:lpstr>
      <vt:lpstr>Where</vt:lpstr>
      <vt:lpstr>SpeechRecognition demo</vt:lpstr>
      <vt:lpstr>SpeechRecognition in action</vt:lpstr>
      <vt:lpstr>CSS Speech module</vt:lpstr>
      <vt:lpstr>What?</vt:lpstr>
      <vt:lpstr>Why?</vt:lpstr>
      <vt:lpstr>Where?</vt:lpstr>
      <vt:lpstr>How?</vt:lpstr>
      <vt:lpstr>Speak property</vt:lpstr>
      <vt:lpstr>Voice-volume property</vt:lpstr>
      <vt:lpstr>Voice-rate property</vt:lpstr>
      <vt:lpstr>Voice-pitch property</vt:lpstr>
      <vt:lpstr>Voice-range property</vt:lpstr>
      <vt:lpstr>Voice-stress property</vt:lpstr>
      <vt:lpstr>CSS Speech demo</vt:lpstr>
      <vt:lpstr>CSS Speech in action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Crossing the streams</dc:title>
  <dc:creator>Léonie Watson</dc:creator>
  <cp:lastModifiedBy>Léonie Watson</cp:lastModifiedBy>
  <cp:revision>105</cp:revision>
  <dcterms:created xsi:type="dcterms:W3CDTF">2016-03-14T18:49:54Z</dcterms:created>
  <dcterms:modified xsi:type="dcterms:W3CDTF">2016-03-24T18:44:33Z</dcterms:modified>
</cp:coreProperties>
</file>