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80" r:id="rId3"/>
    <p:sldId id="281" r:id="rId4"/>
    <p:sldId id="283" r:id="rId5"/>
    <p:sldId id="273" r:id="rId6"/>
    <p:sldId id="282" r:id="rId7"/>
    <p:sldId id="279" r:id="rId8"/>
    <p:sldId id="275" r:id="rId9"/>
    <p:sldId id="276" r:id="rId10"/>
    <p:sldId id="271" r:id="rId11"/>
    <p:sldId id="278" r:id="rId12"/>
    <p:sldId id="272" r:id="rId13"/>
    <p:sldId id="274" r:id="rId14"/>
  </p:sldIdLst>
  <p:sldSz cx="12192000" cy="6858000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97" autoAdjust="0"/>
    <p:restoredTop sz="96340" autoAdjust="0"/>
  </p:normalViewPr>
  <p:slideViewPr>
    <p:cSldViewPr showGuides="1">
      <p:cViewPr varScale="1">
        <p:scale>
          <a:sx n="109" d="100"/>
          <a:sy n="109" d="100"/>
        </p:scale>
        <p:origin x="612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0ED2C8-2CA6-42C3-A1C4-D44FCDEDF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8CDD7-AEA4-47C0-BB09-57243B811EB4}" type="datetimeFigureOut">
              <a:rPr lang="fr-CA"/>
              <a:pPr>
                <a:defRPr/>
              </a:pPr>
              <a:t>2022-04-07</a:t>
            </a:fld>
            <a:endParaRPr lang="fr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7175FF-E948-4238-B0C8-870E9261E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62339D-CBB6-4CD0-B184-5549BA176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C4A51-9281-4579-A0E5-46FF3FF86DD6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23995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863F47-9CED-4467-B298-D7C6EEA45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0769A5-C08B-41AB-A3C4-7113CEFBC525}" type="datetimeFigureOut">
              <a:rPr lang="fr-CA"/>
              <a:pPr>
                <a:defRPr/>
              </a:pPr>
              <a:t>2022-04-07</a:t>
            </a:fld>
            <a:endParaRPr lang="fr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C35C1A-95DC-4585-97B9-87247B674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3985A1-47FF-4F41-B4C1-4C0D9E169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0C0C3-2BAC-4BBD-BF8D-D7876CA2B43B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152014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9493FC-D2D1-4301-BB06-4A46F020F4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8D274-BD4E-4778-A257-3DFFCDAA6F05}" type="datetimeFigureOut">
              <a:rPr lang="fr-CA"/>
              <a:pPr>
                <a:defRPr/>
              </a:pPr>
              <a:t>2022-04-07</a:t>
            </a:fld>
            <a:endParaRPr lang="fr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76AC3B-3AA1-4B7F-91D5-F80C34301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FA1C60-8695-442B-A966-7C6DAF521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D0DD4-489C-4D99-B307-FDBB0F356FE3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36059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30D964-7A5E-4E66-AD7A-DC92248CEA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B85F31-D658-40DA-8A3A-DCB31620D458}" type="datetimeFigureOut">
              <a:rPr lang="fr-CA"/>
              <a:pPr>
                <a:defRPr/>
              </a:pPr>
              <a:t>2022-04-07</a:t>
            </a:fld>
            <a:endParaRPr lang="fr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F9DDF9-C411-453C-A7C6-A083924E8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1FA52F-5594-418F-A172-FE090A7A9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15217E-E8F5-44B2-8FE6-C5299C66EDA6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62611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9D9C29-FD02-42A6-830F-A79C8D1762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9FCA1-4B5E-4828-B6A9-B5B036B7B656}" type="datetimeFigureOut">
              <a:rPr lang="fr-CA"/>
              <a:pPr>
                <a:defRPr/>
              </a:pPr>
              <a:t>2022-04-07</a:t>
            </a:fld>
            <a:endParaRPr lang="fr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F6D99D-BECA-4B39-BCDF-31F965521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8A38FC-BFD5-4EB1-946D-F1D65F0D7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404216-CA8D-4378-82DA-1B37E3273B8F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25698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2E2B9F1-931C-431A-9BF6-F3BB1B6F14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DE52F-8A2A-4020-B3B6-5066764C60C1}" type="datetimeFigureOut">
              <a:rPr lang="fr-CA"/>
              <a:pPr>
                <a:defRPr/>
              </a:pPr>
              <a:t>2022-04-07</a:t>
            </a:fld>
            <a:endParaRPr lang="fr-CA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7A13A7A-6693-4BAA-9D54-C1952EFF5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EC2B460-8080-4197-87C9-A79E95E97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9587B6-38C2-453A-A199-44A149719B6E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800860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EDF15C3E-5183-4064-BD47-B99B2D45D5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B21331-E615-4852-A380-E866DF8EAC37}" type="datetimeFigureOut">
              <a:rPr lang="fr-CA"/>
              <a:pPr>
                <a:defRPr/>
              </a:pPr>
              <a:t>2022-04-07</a:t>
            </a:fld>
            <a:endParaRPr lang="fr-CA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082B2B1-828E-4CDA-9EFE-1CC2C0880E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CC6D782-FAA9-4319-A434-CAB656997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8E06B0-61AE-4FF1-88A7-AFE16956C03A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913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6FDFEF06-FB85-412F-9CA9-AB85249D1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2F1D2-BDE8-4312-8E7E-E09A0F66056E}" type="datetimeFigureOut">
              <a:rPr lang="fr-CA"/>
              <a:pPr>
                <a:defRPr/>
              </a:pPr>
              <a:t>2022-04-07</a:t>
            </a:fld>
            <a:endParaRPr lang="fr-CA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A8F2FF4-FB95-4070-A479-329F8C42B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96DC2460-F2B5-46E0-83D1-E97154814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F8CB5E-37A4-4C26-919E-3DA471D0E955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557257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38DCE67-E345-496C-A1F3-B9D4544053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75380-86F3-473F-A1BC-2596F202AA88}" type="datetimeFigureOut">
              <a:rPr lang="fr-CA"/>
              <a:pPr>
                <a:defRPr/>
              </a:pPr>
              <a:t>2022-04-07</a:t>
            </a:fld>
            <a:endParaRPr lang="fr-CA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F5113D41-C1BE-4722-9B93-66CF2ECF3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AE6241D8-2002-48CE-AB65-516A24E4F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EC1B5-F0DD-4C95-92D5-96E5D2159CAD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59015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2AA994D-D64C-49AE-B2F9-38FEC5DC3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12EB6-E94B-459F-A8A2-C65152EE12F2}" type="datetimeFigureOut">
              <a:rPr lang="fr-CA"/>
              <a:pPr>
                <a:defRPr/>
              </a:pPr>
              <a:t>2022-04-07</a:t>
            </a:fld>
            <a:endParaRPr lang="fr-CA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498B011-070D-4C2D-A1D9-1783311242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37DE0BC-F183-4CBD-8EAF-D1156ABC2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8AFCC4-A6ED-4285-A41A-8ECFF3D1AEBA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06525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C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03B5A04-15AB-4E8A-967D-C8CE206021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5F718-299A-4427-A04F-92AB0A2A15A9}" type="datetimeFigureOut">
              <a:rPr lang="fr-CA"/>
              <a:pPr>
                <a:defRPr/>
              </a:pPr>
              <a:t>2022-04-07</a:t>
            </a:fld>
            <a:endParaRPr lang="fr-CA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BD46069-1407-4C7D-9FFB-0FE79544A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14B618E-6E04-4477-9D6D-6DB1E82DE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077E5D-F892-4332-B888-F1E9C11C6C28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46667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1F8B42A6-41E8-4267-B281-472F7E0F0F4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/>
              <a:t>Click to edit Master title style</a:t>
            </a:r>
            <a:endParaRPr lang="fr-CA" altLang="fr-FR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5E7E855E-4B87-430F-98B4-97A584367DF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/>
              <a:t>Click to edit Master text styles</a:t>
            </a:r>
          </a:p>
          <a:p>
            <a:pPr lvl="1"/>
            <a:r>
              <a:rPr lang="en-US" altLang="fr-FR"/>
              <a:t>Second level</a:t>
            </a:r>
          </a:p>
          <a:p>
            <a:pPr lvl="2"/>
            <a:r>
              <a:rPr lang="en-US" altLang="fr-FR"/>
              <a:t>Third level</a:t>
            </a:r>
          </a:p>
          <a:p>
            <a:pPr lvl="3"/>
            <a:r>
              <a:rPr lang="en-US" altLang="fr-FR"/>
              <a:t>Fourth level</a:t>
            </a:r>
          </a:p>
          <a:p>
            <a:pPr lvl="4"/>
            <a:r>
              <a:rPr lang="en-US" altLang="fr-FR"/>
              <a:t>Fifth level</a:t>
            </a:r>
            <a:endParaRPr lang="fr-CA" alt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C216AA-DDDE-4A41-8BF0-743B839813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992CFFB-EC97-4CD6-91DD-76D28582F574}" type="datetimeFigureOut">
              <a:rPr lang="fr-CA"/>
              <a:pPr>
                <a:defRPr/>
              </a:pPr>
              <a:t>2022-04-07</a:t>
            </a:fld>
            <a:endParaRPr lang="fr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64E1BF-810C-43C7-8EE1-99C941BBCF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2D33CD-6C9C-4FE8-AD4F-F6DC8F30F7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AB9FBC1-8A68-44AB-AAF0-CC6732F799F0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hyperlink" Target="https://pixabay.com/en/wi-fi-wifi-symbol-wireless-2119225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wi-fi-wifi-symbol-wireless-2119225/" TargetMode="External"/><Relationship Id="rId7" Type="http://schemas.openxmlformats.org/officeDocument/2006/relationships/hyperlink" Target="https://commons.wikimedia.org/wiki/File:Video_camera_icon_svg.svg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hyperlink" Target="https://pixabay.com/en/wi-fi-wifi-symbol-wireless-2119225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19D93-9CA9-4405-9C30-081CF7960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CA" dirty="0"/>
              <a:t>O</a:t>
            </a:r>
            <a:r>
              <a:rPr lang="en-CA" noProof="0" dirty="0" err="1"/>
              <a:t>wlcms</a:t>
            </a:r>
            <a:r>
              <a:rPr lang="en-CA" noProof="0" dirty="0"/>
              <a:t>: </a:t>
            </a:r>
            <a:r>
              <a:rPr lang="en-CA" dirty="0"/>
              <a:t>Checklist for Large Competitions</a:t>
            </a:r>
            <a:endParaRPr lang="en-CA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119B67-78C1-4131-B3DD-9A001D3DFD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4784"/>
            <a:ext cx="10515600" cy="46921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noProof="0" dirty="0"/>
              <a:t>Goals:</a:t>
            </a:r>
          </a:p>
          <a:p>
            <a:pPr lvl="1"/>
            <a:r>
              <a:rPr lang="en-CA" noProof="0" dirty="0"/>
              <a:t>Robustness:</a:t>
            </a:r>
          </a:p>
          <a:p>
            <a:pPr lvl="2"/>
            <a:r>
              <a:rPr lang="en-CA" noProof="0" dirty="0"/>
              <a:t>Continuity in case an internet outage</a:t>
            </a:r>
          </a:p>
          <a:p>
            <a:pPr lvl="2"/>
            <a:r>
              <a:rPr lang="en-CA" noProof="0" dirty="0"/>
              <a:t>Continuity if some equipment fails</a:t>
            </a:r>
          </a:p>
          <a:p>
            <a:pPr lvl="1"/>
            <a:r>
              <a:rPr lang="en-CA" noProof="0" dirty="0"/>
              <a:t>Absence of performance impacts from Video Streaming</a:t>
            </a:r>
          </a:p>
          <a:p>
            <a:pPr marL="0" indent="0">
              <a:buNone/>
            </a:pPr>
            <a:r>
              <a:rPr lang="en-CA" noProof="0" dirty="0"/>
              <a:t>Key Design </a:t>
            </a:r>
            <a:r>
              <a:rPr lang="en-CA" dirty="0"/>
              <a:t>Principles</a:t>
            </a:r>
          </a:p>
          <a:p>
            <a:pPr lvl="1"/>
            <a:r>
              <a:rPr lang="en-CA" dirty="0"/>
              <a:t>Competition software runs locally</a:t>
            </a:r>
          </a:p>
          <a:p>
            <a:pPr lvl="1"/>
            <a:r>
              <a:rPr lang="en-CA" dirty="0"/>
              <a:t>Competition traffic remains within network switches</a:t>
            </a:r>
          </a:p>
          <a:p>
            <a:pPr lvl="1"/>
            <a:r>
              <a:rPr lang="en-CA" dirty="0"/>
              <a:t>The server has a wired connection</a:t>
            </a:r>
          </a:p>
          <a:p>
            <a:pPr lvl="1"/>
            <a:r>
              <a:rPr lang="en-CA" dirty="0"/>
              <a:t>Independent Wi-Fi network</a:t>
            </a:r>
          </a:p>
          <a:p>
            <a:pPr lvl="1"/>
            <a:r>
              <a:rPr lang="en-CA" dirty="0"/>
              <a:t>Video traffic is kept separate</a:t>
            </a:r>
          </a:p>
          <a:p>
            <a:pPr lvl="1"/>
            <a:endParaRPr lang="en-CA" noProof="0" dirty="0"/>
          </a:p>
        </p:txBody>
      </p:sp>
    </p:spTree>
    <p:extLst>
      <p:ext uri="{BB962C8B-B14F-4D97-AF65-F5344CB8AC3E}">
        <p14:creationId xmlns:p14="http://schemas.microsoft.com/office/powerpoint/2010/main" val="2374191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Group 77">
            <a:extLst>
              <a:ext uri="{FF2B5EF4-FFF2-40B4-BE49-F238E27FC236}">
                <a16:creationId xmlns:a16="http://schemas.microsoft.com/office/drawing/2014/main" id="{C09B12F5-3A08-4030-9EB0-24C36005F479}"/>
              </a:ext>
            </a:extLst>
          </p:cNvPr>
          <p:cNvGrpSpPr/>
          <p:nvPr/>
        </p:nvGrpSpPr>
        <p:grpSpPr>
          <a:xfrm flipV="1">
            <a:off x="909267" y="5736517"/>
            <a:ext cx="2448272" cy="428769"/>
            <a:chOff x="4780743" y="4587645"/>
            <a:chExt cx="2448272" cy="428769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CAA13C98-962C-42A2-B0B1-75BC1B2E70AE}"/>
                </a:ext>
              </a:extLst>
            </p:cNvPr>
            <p:cNvSpPr/>
            <p:nvPr/>
          </p:nvSpPr>
          <p:spPr>
            <a:xfrm>
              <a:off x="4780743" y="4587645"/>
              <a:ext cx="2448272" cy="35676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EDE4E674-54F1-42DD-9B82-C2CFDC3C66C5}"/>
                </a:ext>
              </a:extLst>
            </p:cNvPr>
            <p:cNvSpPr/>
            <p:nvPr/>
          </p:nvSpPr>
          <p:spPr>
            <a:xfrm>
              <a:off x="5140783" y="4944406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99C9EEC0-3B2A-45B5-89BD-89241625A9EF}"/>
                </a:ext>
              </a:extLst>
            </p:cNvPr>
            <p:cNvSpPr/>
            <p:nvPr/>
          </p:nvSpPr>
          <p:spPr>
            <a:xfrm>
              <a:off x="5644839" y="4941938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429051E5-381A-4A0B-955C-DF79D7C66381}"/>
                </a:ext>
              </a:extLst>
            </p:cNvPr>
            <p:cNvSpPr/>
            <p:nvPr/>
          </p:nvSpPr>
          <p:spPr>
            <a:xfrm>
              <a:off x="6148895" y="4939470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01306FD8-B11D-4E55-88EE-27DB148E0DA8}"/>
                </a:ext>
              </a:extLst>
            </p:cNvPr>
            <p:cNvSpPr/>
            <p:nvPr/>
          </p:nvSpPr>
          <p:spPr>
            <a:xfrm>
              <a:off x="6652951" y="4937002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</p:grpSp>
      <p:sp>
        <p:nvSpPr>
          <p:cNvPr id="86" name="Thought Bubble: Cloud 85">
            <a:extLst>
              <a:ext uri="{FF2B5EF4-FFF2-40B4-BE49-F238E27FC236}">
                <a16:creationId xmlns:a16="http://schemas.microsoft.com/office/drawing/2014/main" id="{015244E2-5618-4B8B-8BFA-D45976ABD90D}"/>
              </a:ext>
            </a:extLst>
          </p:cNvPr>
          <p:cNvSpPr/>
          <p:nvPr/>
        </p:nvSpPr>
        <p:spPr>
          <a:xfrm>
            <a:off x="3575096" y="1312819"/>
            <a:ext cx="1415587" cy="522833"/>
          </a:xfrm>
          <a:prstGeom prst="cloudCallout">
            <a:avLst>
              <a:gd name="adj1" fmla="val -7169"/>
              <a:gd name="adj2" fmla="val 322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E8D38BCD-6C5A-440C-85F3-EC475A271956}"/>
              </a:ext>
            </a:extLst>
          </p:cNvPr>
          <p:cNvCxnSpPr>
            <a:cxnSpLocks/>
            <a:endCxn id="86" idx="1"/>
          </p:cNvCxnSpPr>
          <p:nvPr/>
        </p:nvCxnSpPr>
        <p:spPr>
          <a:xfrm flipH="1" flipV="1">
            <a:off x="4282890" y="1835095"/>
            <a:ext cx="48" cy="3789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0" name="Graphic 6" descr="Laptop">
            <a:extLst>
              <a:ext uri="{FF2B5EF4-FFF2-40B4-BE49-F238E27FC236}">
                <a16:creationId xmlns:a16="http://schemas.microsoft.com/office/drawing/2014/main" id="{0821E5EE-91D3-45FD-8FF0-11AB2164C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1187" y="3123509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5E7A9EB4-582B-4052-9281-A83C8301F35F}"/>
              </a:ext>
            </a:extLst>
          </p:cNvPr>
          <p:cNvGrpSpPr/>
          <p:nvPr/>
        </p:nvGrpSpPr>
        <p:grpSpPr>
          <a:xfrm>
            <a:off x="5696913" y="3996808"/>
            <a:ext cx="596638" cy="696851"/>
            <a:chOff x="6251256" y="3738627"/>
            <a:chExt cx="596638" cy="696851"/>
          </a:xfrm>
        </p:grpSpPr>
        <p:pic>
          <p:nvPicPr>
            <p:cNvPr id="113" name="Graphic 6" descr="Laptop">
              <a:extLst>
                <a:ext uri="{FF2B5EF4-FFF2-40B4-BE49-F238E27FC236}">
                  <a16:creationId xmlns:a16="http://schemas.microsoft.com/office/drawing/2014/main" id="{CF7B2BCB-B358-4AE4-82F4-DC0932CD71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duotone>
                <a:prstClr val="black"/>
                <a:srgbClr val="7030A0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05952" y="3738627"/>
              <a:ext cx="457204" cy="457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AAF12F8E-9889-4C2D-9CB8-5B4D4D68C374}"/>
                </a:ext>
              </a:extLst>
            </p:cNvPr>
            <p:cNvSpPr txBox="1"/>
            <p:nvPr/>
          </p:nvSpPr>
          <p:spPr>
            <a:xfrm>
              <a:off x="6251256" y="4035368"/>
              <a:ext cx="59663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1000" dirty="0">
                  <a:effectLst/>
                </a:rPr>
                <a:t>Owlcms</a:t>
              </a:r>
              <a:br>
                <a:rPr lang="en-CA" sz="1000" dirty="0">
                  <a:effectLst/>
                </a:rPr>
              </a:br>
              <a:endParaRPr lang="en-CA" sz="1000" dirty="0"/>
            </a:p>
          </p:txBody>
        </p:sp>
      </p:grpSp>
      <p:sp>
        <p:nvSpPr>
          <p:cNvPr id="115" name="TextBox 114">
            <a:extLst>
              <a:ext uri="{FF2B5EF4-FFF2-40B4-BE49-F238E27FC236}">
                <a16:creationId xmlns:a16="http://schemas.microsoft.com/office/drawing/2014/main" id="{888F63D6-FD7F-4253-91F7-EBEB2D2D203A}"/>
              </a:ext>
            </a:extLst>
          </p:cNvPr>
          <p:cNvSpPr txBox="1"/>
          <p:nvPr/>
        </p:nvSpPr>
        <p:spPr>
          <a:xfrm>
            <a:off x="5769076" y="3203494"/>
            <a:ext cx="39946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00" dirty="0">
                <a:effectLst/>
              </a:rPr>
              <a:t>OBS</a:t>
            </a:r>
            <a:endParaRPr lang="en-CA" sz="100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5E3BC31-DA0C-4A4C-8CCF-9941DE5FFCD1}"/>
              </a:ext>
            </a:extLst>
          </p:cNvPr>
          <p:cNvGrpSpPr/>
          <p:nvPr/>
        </p:nvGrpSpPr>
        <p:grpSpPr>
          <a:xfrm>
            <a:off x="2389411" y="2125605"/>
            <a:ext cx="2448272" cy="921742"/>
            <a:chOff x="4558647" y="2657217"/>
            <a:chExt cx="2448272" cy="921742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DD6048A8-9141-4730-AACE-D33D573017A3}"/>
                </a:ext>
              </a:extLst>
            </p:cNvPr>
            <p:cNvSpPr/>
            <p:nvPr/>
          </p:nvSpPr>
          <p:spPr>
            <a:xfrm>
              <a:off x="4558647" y="3150190"/>
              <a:ext cx="2448272" cy="35676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27D7A2AC-D108-46DE-9EEC-D37299CE1ED7}"/>
                </a:ext>
              </a:extLst>
            </p:cNvPr>
            <p:cNvSpPr/>
            <p:nvPr/>
          </p:nvSpPr>
          <p:spPr>
            <a:xfrm>
              <a:off x="4918687" y="3506951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D3DD861A-049A-49B4-ADC4-307F9C7D1107}"/>
                </a:ext>
              </a:extLst>
            </p:cNvPr>
            <p:cNvSpPr/>
            <p:nvPr/>
          </p:nvSpPr>
          <p:spPr>
            <a:xfrm>
              <a:off x="5422743" y="3504483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83447D46-4567-41C0-8416-2B5ED99F9F83}"/>
                </a:ext>
              </a:extLst>
            </p:cNvPr>
            <p:cNvSpPr/>
            <p:nvPr/>
          </p:nvSpPr>
          <p:spPr>
            <a:xfrm>
              <a:off x="5926799" y="3502015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B6400B4F-CBAF-4E24-BB05-192C23D6903A}"/>
                </a:ext>
              </a:extLst>
            </p:cNvPr>
            <p:cNvSpPr/>
            <p:nvPr/>
          </p:nvSpPr>
          <p:spPr>
            <a:xfrm>
              <a:off x="6430855" y="3499547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27DF7D1D-951C-4D7C-BC74-9502FE641018}"/>
                </a:ext>
              </a:extLst>
            </p:cNvPr>
            <p:cNvSpPr/>
            <p:nvPr/>
          </p:nvSpPr>
          <p:spPr>
            <a:xfrm>
              <a:off x="6358895" y="2786871"/>
              <a:ext cx="216024" cy="7200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90C4F415-5FD9-4BF8-94FB-ABC3A3BBD9BD}"/>
                </a:ext>
              </a:extLst>
            </p:cNvPr>
            <p:cNvSpPr/>
            <p:nvPr/>
          </p:nvSpPr>
          <p:spPr>
            <a:xfrm>
              <a:off x="5926799" y="2858879"/>
              <a:ext cx="1080120" cy="29543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01DBD5E6-5DC8-4DD6-9978-D0BFCB45446E}"/>
                </a:ext>
              </a:extLst>
            </p:cNvPr>
            <p:cNvSpPr txBox="1"/>
            <p:nvPr/>
          </p:nvSpPr>
          <p:spPr>
            <a:xfrm>
              <a:off x="5998807" y="2883485"/>
              <a:ext cx="100380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000" dirty="0">
                  <a:effectLst/>
                </a:rPr>
                <a:t>107.171.217.85</a:t>
              </a:r>
              <a:endParaRPr lang="en-CA" sz="1000" dirty="0"/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D24D91B4-F575-4930-A046-505DBAA53ADA}"/>
                </a:ext>
              </a:extLst>
            </p:cNvPr>
            <p:cNvSpPr txBox="1"/>
            <p:nvPr/>
          </p:nvSpPr>
          <p:spPr>
            <a:xfrm>
              <a:off x="5513864" y="3198055"/>
              <a:ext cx="80663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000" dirty="0">
                  <a:effectLst/>
                </a:rPr>
                <a:t>192.168.0.1</a:t>
              </a:r>
              <a:endParaRPr lang="en-CA" sz="1000" dirty="0"/>
            </a:p>
          </p:txBody>
        </p: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56690F8C-9340-444F-8D87-52C983D671C3}"/>
                </a:ext>
              </a:extLst>
            </p:cNvPr>
            <p:cNvGrpSpPr/>
            <p:nvPr/>
          </p:nvGrpSpPr>
          <p:grpSpPr>
            <a:xfrm>
              <a:off x="4558647" y="2858879"/>
              <a:ext cx="1368152" cy="295435"/>
              <a:chOff x="1085069" y="2104442"/>
              <a:chExt cx="1368152" cy="295435"/>
            </a:xfrm>
          </p:grpSpPr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930228C3-2549-45C2-B6AF-86AD8D154840}"/>
                  </a:ext>
                </a:extLst>
              </p:cNvPr>
              <p:cNvSpPr/>
              <p:nvPr/>
            </p:nvSpPr>
            <p:spPr>
              <a:xfrm>
                <a:off x="1085069" y="2104442"/>
                <a:ext cx="1368152" cy="295435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  <p:pic>
            <p:nvPicPr>
              <p:cNvPr id="104" name="Picture 103">
                <a:extLst>
                  <a:ext uri="{FF2B5EF4-FFF2-40B4-BE49-F238E27FC236}">
                    <a16:creationId xmlns:a16="http://schemas.microsoft.com/office/drawing/2014/main" id="{59AF7D6F-8A43-476D-9719-9259329BE5E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837473B0-CC2E-450A-ABE3-18F120FF3D39}">
                    <a1611:picAttrSrcUrl xmlns:a1611="http://schemas.microsoft.com/office/drawing/2016/11/main" r:id="rId4"/>
                  </a:ext>
                </a:extLst>
              </a:blip>
              <a:stretch>
                <a:fillRect/>
              </a:stretch>
            </p:blipFill>
            <p:spPr>
              <a:xfrm>
                <a:off x="1691850" y="2187014"/>
                <a:ext cx="182880" cy="134684"/>
              </a:xfrm>
              <a:prstGeom prst="rect">
                <a:avLst/>
              </a:prstGeom>
            </p:spPr>
          </p:pic>
        </p:grp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E9A6C595-FE90-465B-970C-F5794889D74A}"/>
                </a:ext>
              </a:extLst>
            </p:cNvPr>
            <p:cNvSpPr txBox="1"/>
            <p:nvPr/>
          </p:nvSpPr>
          <p:spPr>
            <a:xfrm>
              <a:off x="5973637" y="2657217"/>
              <a:ext cx="45557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1000" dirty="0">
                  <a:effectLst/>
                </a:rPr>
                <a:t>WAN</a:t>
              </a:r>
              <a:endParaRPr lang="en-CA" sz="1000" dirty="0"/>
            </a:p>
          </p:txBody>
        </p:sp>
      </p:grpSp>
      <p:sp>
        <p:nvSpPr>
          <p:cNvPr id="150" name="TextBox 149">
            <a:extLst>
              <a:ext uri="{FF2B5EF4-FFF2-40B4-BE49-F238E27FC236}">
                <a16:creationId xmlns:a16="http://schemas.microsoft.com/office/drawing/2014/main" id="{3E481F2B-82AA-4CA3-810C-F4822DC742A2}"/>
              </a:ext>
            </a:extLst>
          </p:cNvPr>
          <p:cNvSpPr txBox="1"/>
          <p:nvPr/>
        </p:nvSpPr>
        <p:spPr>
          <a:xfrm>
            <a:off x="1355386" y="2327266"/>
            <a:ext cx="10958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/>
              <a:t>Competition</a:t>
            </a:r>
            <a:br>
              <a:rPr lang="en-CA" sz="1400" dirty="0"/>
            </a:br>
            <a:r>
              <a:rPr lang="en-CA" sz="1400" dirty="0"/>
              <a:t>Router (*)</a:t>
            </a:r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8CA8C790-2476-4E2E-B1B6-A88961F97B19}"/>
              </a:ext>
            </a:extLst>
          </p:cNvPr>
          <p:cNvSpPr txBox="1"/>
          <p:nvPr/>
        </p:nvSpPr>
        <p:spPr>
          <a:xfrm>
            <a:off x="6293551" y="1403249"/>
            <a:ext cx="8467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00" dirty="0">
                <a:effectLst/>
              </a:rPr>
              <a:t>Heroku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publicresults</a:t>
            </a:r>
            <a:endParaRPr lang="en-CA" sz="1000" dirty="0"/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0C5BDD38-42AC-41F7-8DC7-A3BD4B2141E6}"/>
              </a:ext>
            </a:extLst>
          </p:cNvPr>
          <p:cNvSpPr txBox="1"/>
          <p:nvPr/>
        </p:nvSpPr>
        <p:spPr>
          <a:xfrm>
            <a:off x="5608512" y="1418638"/>
            <a:ext cx="7072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00" dirty="0">
                <a:effectLst/>
              </a:rPr>
              <a:t>Video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streaming</a:t>
            </a:r>
            <a:endParaRPr lang="en-CA" sz="1000" dirty="0"/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A1E2C51B-E26A-40F9-8CCA-0D34F975B0B3}"/>
              </a:ext>
            </a:extLst>
          </p:cNvPr>
          <p:cNvSpPr/>
          <p:nvPr/>
        </p:nvSpPr>
        <p:spPr>
          <a:xfrm>
            <a:off x="324736" y="1124726"/>
            <a:ext cx="7321259" cy="52885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71E6E48-B84A-4B76-B664-A1E3CE28F2DD}"/>
              </a:ext>
            </a:extLst>
          </p:cNvPr>
          <p:cNvGrpSpPr/>
          <p:nvPr/>
        </p:nvGrpSpPr>
        <p:grpSpPr>
          <a:xfrm>
            <a:off x="813702" y="4503972"/>
            <a:ext cx="1091967" cy="487591"/>
            <a:chOff x="510710" y="3830851"/>
            <a:chExt cx="1632592" cy="487591"/>
          </a:xfrm>
        </p:grpSpPr>
        <p:grpSp>
          <p:nvGrpSpPr>
            <p:cNvPr id="189" name="Group 188">
              <a:extLst>
                <a:ext uri="{FF2B5EF4-FFF2-40B4-BE49-F238E27FC236}">
                  <a16:creationId xmlns:a16="http://schemas.microsoft.com/office/drawing/2014/main" id="{E372648E-443C-4310-9E57-C47369D3B6F4}"/>
                </a:ext>
              </a:extLst>
            </p:cNvPr>
            <p:cNvGrpSpPr/>
            <p:nvPr/>
          </p:nvGrpSpPr>
          <p:grpSpPr>
            <a:xfrm>
              <a:off x="638576" y="4014494"/>
              <a:ext cx="1376861" cy="303948"/>
              <a:chOff x="1085069" y="2104442"/>
              <a:chExt cx="1368152" cy="306951"/>
            </a:xfrm>
          </p:grpSpPr>
          <p:sp>
            <p:nvSpPr>
              <p:cNvPr id="190" name="Rectangle 189">
                <a:extLst>
                  <a:ext uri="{FF2B5EF4-FFF2-40B4-BE49-F238E27FC236}">
                    <a16:creationId xmlns:a16="http://schemas.microsoft.com/office/drawing/2014/main" id="{7B780620-064C-43F0-9797-5A54F2B68E20}"/>
                  </a:ext>
                </a:extLst>
              </p:cNvPr>
              <p:cNvSpPr/>
              <p:nvPr/>
            </p:nvSpPr>
            <p:spPr>
              <a:xfrm>
                <a:off x="1085069" y="2104442"/>
                <a:ext cx="1368152" cy="306951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  <p:pic>
            <p:nvPicPr>
              <p:cNvPr id="191" name="Picture 190">
                <a:extLst>
                  <a:ext uri="{FF2B5EF4-FFF2-40B4-BE49-F238E27FC236}">
                    <a16:creationId xmlns:a16="http://schemas.microsoft.com/office/drawing/2014/main" id="{3B71774B-A298-43B2-BDC0-DC6D4F76CBF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837473B0-CC2E-450A-ABE3-18F120FF3D39}">
                    <a1611:picAttrSrcUrl xmlns:a1611="http://schemas.microsoft.com/office/drawing/2016/11/main" r:id="rId4"/>
                  </a:ext>
                </a:extLst>
              </a:blip>
              <a:stretch>
                <a:fillRect/>
              </a:stretch>
            </p:blipFill>
            <p:spPr>
              <a:xfrm>
                <a:off x="1691850" y="2187014"/>
                <a:ext cx="182880" cy="134684"/>
              </a:xfrm>
              <a:prstGeom prst="rect">
                <a:avLst/>
              </a:prstGeom>
            </p:spPr>
          </p:pic>
        </p:grpSp>
        <p:sp>
          <p:nvSpPr>
            <p:cNvPr id="201" name="TextBox 200">
              <a:extLst>
                <a:ext uri="{FF2B5EF4-FFF2-40B4-BE49-F238E27FC236}">
                  <a16:creationId xmlns:a16="http://schemas.microsoft.com/office/drawing/2014/main" id="{FA4BF1C5-7D34-45BC-8751-44F479971566}"/>
                </a:ext>
              </a:extLst>
            </p:cNvPr>
            <p:cNvSpPr txBox="1"/>
            <p:nvPr/>
          </p:nvSpPr>
          <p:spPr>
            <a:xfrm>
              <a:off x="510710" y="3830851"/>
              <a:ext cx="163259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1000" dirty="0" err="1"/>
                <a:t>WiFi</a:t>
              </a:r>
              <a:r>
                <a:rPr lang="en-CA" sz="1000" dirty="0"/>
                <a:t> Access Point</a:t>
              </a:r>
            </a:p>
          </p:txBody>
        </p:sp>
      </p:grpSp>
      <p:cxnSp>
        <p:nvCxnSpPr>
          <p:cNvPr id="202" name="Straight Arrow Connector 201">
            <a:extLst>
              <a:ext uri="{FF2B5EF4-FFF2-40B4-BE49-F238E27FC236}">
                <a16:creationId xmlns:a16="http://schemas.microsoft.com/office/drawing/2014/main" id="{1E738DF8-0D72-4AE6-AAE7-CB4F236B2F25}"/>
              </a:ext>
            </a:extLst>
          </p:cNvPr>
          <p:cNvCxnSpPr>
            <a:cxnSpLocks/>
          </p:cNvCxnSpPr>
          <p:nvPr/>
        </p:nvCxnSpPr>
        <p:spPr>
          <a:xfrm>
            <a:off x="5573347" y="6517940"/>
            <a:ext cx="406864" cy="74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TextBox 203">
            <a:extLst>
              <a:ext uri="{FF2B5EF4-FFF2-40B4-BE49-F238E27FC236}">
                <a16:creationId xmlns:a16="http://schemas.microsoft.com/office/drawing/2014/main" id="{D2BC43A0-175B-493B-AABF-9B4F7B5895CB}"/>
              </a:ext>
            </a:extLst>
          </p:cNvPr>
          <p:cNvSpPr txBox="1"/>
          <p:nvPr/>
        </p:nvSpPr>
        <p:spPr>
          <a:xfrm>
            <a:off x="6003520" y="6379175"/>
            <a:ext cx="17491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100" dirty="0"/>
              <a:t>Physical or WIFI connection</a:t>
            </a:r>
          </a:p>
        </p:txBody>
      </p:sp>
      <p:cxnSp>
        <p:nvCxnSpPr>
          <p:cNvPr id="206" name="Straight Connector 205">
            <a:extLst>
              <a:ext uri="{FF2B5EF4-FFF2-40B4-BE49-F238E27FC236}">
                <a16:creationId xmlns:a16="http://schemas.microsoft.com/office/drawing/2014/main" id="{5C935AFB-B290-45DE-84B2-7DD0C126B796}"/>
              </a:ext>
            </a:extLst>
          </p:cNvPr>
          <p:cNvCxnSpPr>
            <a:cxnSpLocks/>
          </p:cNvCxnSpPr>
          <p:nvPr/>
        </p:nvCxnSpPr>
        <p:spPr>
          <a:xfrm>
            <a:off x="5595064" y="6678559"/>
            <a:ext cx="385147" cy="0"/>
          </a:xfrm>
          <a:prstGeom prst="line">
            <a:avLst/>
          </a:prstGeom>
          <a:ln w="444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3" name="TextBox 212">
            <a:extLst>
              <a:ext uri="{FF2B5EF4-FFF2-40B4-BE49-F238E27FC236}">
                <a16:creationId xmlns:a16="http://schemas.microsoft.com/office/drawing/2014/main" id="{9F3CA7A6-3357-4C39-B63E-B79EB7A68CB9}"/>
              </a:ext>
            </a:extLst>
          </p:cNvPr>
          <p:cNvSpPr txBox="1"/>
          <p:nvPr/>
        </p:nvSpPr>
        <p:spPr>
          <a:xfrm>
            <a:off x="5999609" y="6551766"/>
            <a:ext cx="6655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100" dirty="0"/>
              <a:t>IP traffic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FF83D43C-A0C7-4031-BD5B-FF608F8338A6}"/>
              </a:ext>
            </a:extLst>
          </p:cNvPr>
          <p:cNvCxnSpPr>
            <a:cxnSpLocks/>
            <a:stCxn id="190" idx="2"/>
            <a:endCxn id="80" idx="2"/>
          </p:cNvCxnSpPr>
          <p:nvPr/>
        </p:nvCxnSpPr>
        <p:spPr>
          <a:xfrm>
            <a:off x="1359686" y="4991563"/>
            <a:ext cx="17633" cy="7449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8" name="Graphic 157" descr="Laptop">
            <a:extLst>
              <a:ext uri="{FF2B5EF4-FFF2-40B4-BE49-F238E27FC236}">
                <a16:creationId xmlns:a16="http://schemas.microsoft.com/office/drawing/2014/main" id="{C0292E6F-F379-44BE-8B4E-D40F68B2B8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596" y="5093837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9" name="Straight Arrow Connector 138">
            <a:extLst>
              <a:ext uri="{FF2B5EF4-FFF2-40B4-BE49-F238E27FC236}">
                <a16:creationId xmlns:a16="http://schemas.microsoft.com/office/drawing/2014/main" id="{CD152459-C34F-4DC2-B1EF-07B7D1A6CBBA}"/>
              </a:ext>
            </a:extLst>
          </p:cNvPr>
          <p:cNvCxnSpPr>
            <a:cxnSpLocks/>
            <a:stCxn id="138" idx="2"/>
          </p:cNvCxnSpPr>
          <p:nvPr/>
        </p:nvCxnSpPr>
        <p:spPr>
          <a:xfrm flipH="1">
            <a:off x="2857449" y="5551041"/>
            <a:ext cx="6749" cy="2166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A8FB138D-7BC7-430A-B652-01307C160610}"/>
              </a:ext>
            </a:extLst>
          </p:cNvPr>
          <p:cNvGrpSpPr/>
          <p:nvPr/>
        </p:nvGrpSpPr>
        <p:grpSpPr>
          <a:xfrm>
            <a:off x="1823464" y="4503972"/>
            <a:ext cx="1091967" cy="487591"/>
            <a:chOff x="510710" y="3830851"/>
            <a:chExt cx="1632592" cy="487591"/>
          </a:xfrm>
        </p:grpSpPr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id="{05602E61-FAE6-4DC6-87C1-446DC9B2AED8}"/>
                </a:ext>
              </a:extLst>
            </p:cNvPr>
            <p:cNvGrpSpPr/>
            <p:nvPr/>
          </p:nvGrpSpPr>
          <p:grpSpPr>
            <a:xfrm>
              <a:off x="638576" y="4014494"/>
              <a:ext cx="1376861" cy="303948"/>
              <a:chOff x="1085069" y="2104442"/>
              <a:chExt cx="1368152" cy="306951"/>
            </a:xfrm>
          </p:grpSpPr>
          <p:sp>
            <p:nvSpPr>
              <p:cNvPr id="148" name="Rectangle 147">
                <a:extLst>
                  <a:ext uri="{FF2B5EF4-FFF2-40B4-BE49-F238E27FC236}">
                    <a16:creationId xmlns:a16="http://schemas.microsoft.com/office/drawing/2014/main" id="{7902B882-47B2-42EF-A90E-2916092B9BD0}"/>
                  </a:ext>
                </a:extLst>
              </p:cNvPr>
              <p:cNvSpPr/>
              <p:nvPr/>
            </p:nvSpPr>
            <p:spPr>
              <a:xfrm>
                <a:off x="1085069" y="2104442"/>
                <a:ext cx="1368152" cy="306951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  <p:pic>
            <p:nvPicPr>
              <p:cNvPr id="154" name="Picture 153">
                <a:extLst>
                  <a:ext uri="{FF2B5EF4-FFF2-40B4-BE49-F238E27FC236}">
                    <a16:creationId xmlns:a16="http://schemas.microsoft.com/office/drawing/2014/main" id="{55015172-E9CD-4296-9FCD-79F853D9CEE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837473B0-CC2E-450A-ABE3-18F120FF3D39}">
                    <a1611:picAttrSrcUrl xmlns:a1611="http://schemas.microsoft.com/office/drawing/2016/11/main" r:id="rId4"/>
                  </a:ext>
                </a:extLst>
              </a:blip>
              <a:stretch>
                <a:fillRect/>
              </a:stretch>
            </p:blipFill>
            <p:spPr>
              <a:xfrm>
                <a:off x="1691850" y="2187014"/>
                <a:ext cx="182880" cy="134684"/>
              </a:xfrm>
              <a:prstGeom prst="rect">
                <a:avLst/>
              </a:prstGeom>
            </p:spPr>
          </p:pic>
        </p:grp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9AEB4F8C-C94B-492A-A3D6-963DB621DB3E}"/>
                </a:ext>
              </a:extLst>
            </p:cNvPr>
            <p:cNvSpPr txBox="1"/>
            <p:nvPr/>
          </p:nvSpPr>
          <p:spPr>
            <a:xfrm>
              <a:off x="510710" y="3830851"/>
              <a:ext cx="163259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1000" dirty="0" err="1"/>
                <a:t>WiFi</a:t>
              </a:r>
              <a:r>
                <a:rPr lang="en-CA" sz="1000" dirty="0"/>
                <a:t> Access Point</a:t>
              </a:r>
            </a:p>
          </p:txBody>
        </p:sp>
      </p:grpSp>
      <p:cxnSp>
        <p:nvCxnSpPr>
          <p:cNvPr id="72" name="Connector: Elbow 71">
            <a:extLst>
              <a:ext uri="{FF2B5EF4-FFF2-40B4-BE49-F238E27FC236}">
                <a16:creationId xmlns:a16="http://schemas.microsoft.com/office/drawing/2014/main" id="{31C1A72B-8D41-46E6-83ED-89DCF054125F}"/>
              </a:ext>
            </a:extLst>
          </p:cNvPr>
          <p:cNvCxnSpPr>
            <a:cxnSpLocks/>
            <a:stCxn id="114" idx="1"/>
            <a:endCxn id="173" idx="2"/>
          </p:cNvCxnSpPr>
          <p:nvPr/>
        </p:nvCxnSpPr>
        <p:spPr>
          <a:xfrm rot="10800000" flipV="1">
            <a:off x="4378099" y="4493604"/>
            <a:ext cx="1318815" cy="1246266"/>
          </a:xfrm>
          <a:prstGeom prst="bentConnector2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8B45DF9D-2A00-4F9C-8D74-EDE7E83D69BA}"/>
              </a:ext>
            </a:extLst>
          </p:cNvPr>
          <p:cNvGrpSpPr/>
          <p:nvPr/>
        </p:nvGrpSpPr>
        <p:grpSpPr>
          <a:xfrm flipV="1">
            <a:off x="2901934" y="5734934"/>
            <a:ext cx="2448272" cy="428769"/>
            <a:chOff x="4780743" y="4587645"/>
            <a:chExt cx="2448272" cy="428769"/>
          </a:xfrm>
        </p:grpSpPr>
        <p:sp>
          <p:nvSpPr>
            <p:cNvPr id="169" name="Rectangle 168">
              <a:extLst>
                <a:ext uri="{FF2B5EF4-FFF2-40B4-BE49-F238E27FC236}">
                  <a16:creationId xmlns:a16="http://schemas.microsoft.com/office/drawing/2014/main" id="{8AA01354-017F-471A-A0E0-0647939DEA9A}"/>
                </a:ext>
              </a:extLst>
            </p:cNvPr>
            <p:cNvSpPr/>
            <p:nvPr/>
          </p:nvSpPr>
          <p:spPr>
            <a:xfrm>
              <a:off x="4780743" y="4587645"/>
              <a:ext cx="2448272" cy="35676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171" name="Rectangle 170">
              <a:extLst>
                <a:ext uri="{FF2B5EF4-FFF2-40B4-BE49-F238E27FC236}">
                  <a16:creationId xmlns:a16="http://schemas.microsoft.com/office/drawing/2014/main" id="{74E4660E-819F-46A2-9220-D84B2ABD1F53}"/>
                </a:ext>
              </a:extLst>
            </p:cNvPr>
            <p:cNvSpPr/>
            <p:nvPr/>
          </p:nvSpPr>
          <p:spPr>
            <a:xfrm>
              <a:off x="5140783" y="4944406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172" name="Rectangle 171">
              <a:extLst>
                <a:ext uri="{FF2B5EF4-FFF2-40B4-BE49-F238E27FC236}">
                  <a16:creationId xmlns:a16="http://schemas.microsoft.com/office/drawing/2014/main" id="{ACC8A185-A00F-48A1-ACF8-D6821819AC79}"/>
                </a:ext>
              </a:extLst>
            </p:cNvPr>
            <p:cNvSpPr/>
            <p:nvPr/>
          </p:nvSpPr>
          <p:spPr>
            <a:xfrm>
              <a:off x="5644839" y="4941938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173" name="Rectangle 172">
              <a:extLst>
                <a:ext uri="{FF2B5EF4-FFF2-40B4-BE49-F238E27FC236}">
                  <a16:creationId xmlns:a16="http://schemas.microsoft.com/office/drawing/2014/main" id="{B93DDE75-CC01-4B6A-A28A-2D0D1271EF70}"/>
                </a:ext>
              </a:extLst>
            </p:cNvPr>
            <p:cNvSpPr/>
            <p:nvPr/>
          </p:nvSpPr>
          <p:spPr>
            <a:xfrm>
              <a:off x="6148895" y="4939470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174" name="Rectangle 173">
              <a:extLst>
                <a:ext uri="{FF2B5EF4-FFF2-40B4-BE49-F238E27FC236}">
                  <a16:creationId xmlns:a16="http://schemas.microsoft.com/office/drawing/2014/main" id="{DC6E9037-609E-4546-B1CE-E98DCA3C58F4}"/>
                </a:ext>
              </a:extLst>
            </p:cNvPr>
            <p:cNvSpPr/>
            <p:nvPr/>
          </p:nvSpPr>
          <p:spPr>
            <a:xfrm>
              <a:off x="6652951" y="4937002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</p:grpSp>
      <p:cxnSp>
        <p:nvCxnSpPr>
          <p:cNvPr id="90" name="Connector: Elbow 89">
            <a:extLst>
              <a:ext uri="{FF2B5EF4-FFF2-40B4-BE49-F238E27FC236}">
                <a16:creationId xmlns:a16="http://schemas.microsoft.com/office/drawing/2014/main" id="{2B420ACC-0919-48DE-BE45-28E71249465C}"/>
              </a:ext>
            </a:extLst>
          </p:cNvPr>
          <p:cNvCxnSpPr>
            <a:cxnSpLocks/>
            <a:stCxn id="172" idx="2"/>
            <a:endCxn id="43" idx="2"/>
          </p:cNvCxnSpPr>
          <p:nvPr/>
        </p:nvCxnSpPr>
        <p:spPr>
          <a:xfrm rot="16200000" flipV="1">
            <a:off x="2522314" y="4385673"/>
            <a:ext cx="2694991" cy="846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nector: Elbow 99">
            <a:extLst>
              <a:ext uri="{FF2B5EF4-FFF2-40B4-BE49-F238E27FC236}">
                <a16:creationId xmlns:a16="http://schemas.microsoft.com/office/drawing/2014/main" id="{8839BAA5-F733-4EE0-9EA4-151B91595FCD}"/>
              </a:ext>
            </a:extLst>
          </p:cNvPr>
          <p:cNvCxnSpPr>
            <a:stCxn id="148" idx="2"/>
            <a:endCxn id="81" idx="2"/>
          </p:cNvCxnSpPr>
          <p:nvPr/>
        </p:nvCxnSpPr>
        <p:spPr>
          <a:xfrm rot="5400000">
            <a:off x="1751701" y="5121238"/>
            <a:ext cx="747422" cy="488073"/>
          </a:xfrm>
          <a:prstGeom prst="bentConnector3">
            <a:avLst>
              <a:gd name="adj1" fmla="val 1035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3" name="Graphic 157" descr="Laptop">
            <a:extLst>
              <a:ext uri="{FF2B5EF4-FFF2-40B4-BE49-F238E27FC236}">
                <a16:creationId xmlns:a16="http://schemas.microsoft.com/office/drawing/2014/main" id="{3339E372-530B-4EBF-9743-34AE32E90D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0324" y="3797316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6" name="TextBox 165">
            <a:extLst>
              <a:ext uri="{FF2B5EF4-FFF2-40B4-BE49-F238E27FC236}">
                <a16:creationId xmlns:a16="http://schemas.microsoft.com/office/drawing/2014/main" id="{15E201A6-3F91-40F1-A01A-A58790C9C3F2}"/>
              </a:ext>
            </a:extLst>
          </p:cNvPr>
          <p:cNvSpPr txBox="1"/>
          <p:nvPr/>
        </p:nvSpPr>
        <p:spPr>
          <a:xfrm>
            <a:off x="5796161" y="5816015"/>
            <a:ext cx="997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900" dirty="0" err="1"/>
              <a:t>Additional</a:t>
            </a:r>
            <a:r>
              <a:rPr lang="fr-CA" sz="900" dirty="0"/>
              <a:t> switch</a:t>
            </a:r>
            <a:br>
              <a:rPr lang="fr-CA" sz="900" dirty="0"/>
            </a:br>
            <a:r>
              <a:rPr lang="fr-CA" sz="900" dirty="0"/>
              <a:t>for platform 2</a:t>
            </a:r>
          </a:p>
        </p:txBody>
      </p:sp>
      <p:cxnSp>
        <p:nvCxnSpPr>
          <p:cNvPr id="175" name="Connector: Elbow 174">
            <a:extLst>
              <a:ext uri="{FF2B5EF4-FFF2-40B4-BE49-F238E27FC236}">
                <a16:creationId xmlns:a16="http://schemas.microsoft.com/office/drawing/2014/main" id="{41DC2A35-0D0E-46C3-92D7-406DFA1D2045}"/>
              </a:ext>
            </a:extLst>
          </p:cNvPr>
          <p:cNvCxnSpPr>
            <a:stCxn id="166" idx="0"/>
            <a:endCxn id="174" idx="2"/>
          </p:cNvCxnSpPr>
          <p:nvPr/>
        </p:nvCxnSpPr>
        <p:spPr>
          <a:xfrm rot="16200000" flipV="1">
            <a:off x="5551667" y="5072826"/>
            <a:ext cx="73677" cy="1412702"/>
          </a:xfrm>
          <a:prstGeom prst="bentConnector3">
            <a:avLst>
              <a:gd name="adj1" fmla="val 41027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TextBox 175">
            <a:extLst>
              <a:ext uri="{FF2B5EF4-FFF2-40B4-BE49-F238E27FC236}">
                <a16:creationId xmlns:a16="http://schemas.microsoft.com/office/drawing/2014/main" id="{E5878553-636F-4E9F-8CD9-A749F5F87023}"/>
              </a:ext>
            </a:extLst>
          </p:cNvPr>
          <p:cNvSpPr txBox="1"/>
          <p:nvPr/>
        </p:nvSpPr>
        <p:spPr>
          <a:xfrm>
            <a:off x="2893467" y="2174540"/>
            <a:ext cx="3978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3200" dirty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984213BE-DC2C-4862-8E3A-4AEDFD7DDEDD}"/>
              </a:ext>
            </a:extLst>
          </p:cNvPr>
          <p:cNvSpPr txBox="1"/>
          <p:nvPr/>
        </p:nvSpPr>
        <p:spPr>
          <a:xfrm>
            <a:off x="1434212" y="5854860"/>
            <a:ext cx="21884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/>
              <a:t>PoE-capable Switch (one per platform)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8E12A0B5-4A81-48D7-A2B9-75F0C8A44135}"/>
              </a:ext>
            </a:extLst>
          </p:cNvPr>
          <p:cNvSpPr txBox="1"/>
          <p:nvPr/>
        </p:nvSpPr>
        <p:spPr>
          <a:xfrm>
            <a:off x="963641" y="5619518"/>
            <a:ext cx="36099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900" dirty="0"/>
              <a:t>PoE</a:t>
            </a: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6AD1BDFE-56B3-4FC5-B934-184F3036490F}"/>
              </a:ext>
            </a:extLst>
          </p:cNvPr>
          <p:cNvSpPr txBox="1"/>
          <p:nvPr/>
        </p:nvSpPr>
        <p:spPr>
          <a:xfrm>
            <a:off x="1487175" y="5629099"/>
            <a:ext cx="36099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900" dirty="0"/>
              <a:t>PoE</a:t>
            </a:r>
          </a:p>
        </p:txBody>
      </p:sp>
      <p:cxnSp>
        <p:nvCxnSpPr>
          <p:cNvPr id="109" name="Connector: Elbow 108">
            <a:extLst>
              <a:ext uri="{FF2B5EF4-FFF2-40B4-BE49-F238E27FC236}">
                <a16:creationId xmlns:a16="http://schemas.microsoft.com/office/drawing/2014/main" id="{AEC82425-A89A-42BA-B85F-16428A514966}"/>
              </a:ext>
            </a:extLst>
          </p:cNvPr>
          <p:cNvCxnSpPr>
            <a:cxnSpLocks/>
            <a:stCxn id="110" idx="1"/>
            <a:endCxn id="44" idx="2"/>
          </p:cNvCxnSpPr>
          <p:nvPr/>
        </p:nvCxnSpPr>
        <p:spPr>
          <a:xfrm rot="10800000">
            <a:off x="4369631" y="3039943"/>
            <a:ext cx="1371556" cy="312168"/>
          </a:xfrm>
          <a:prstGeom prst="bentConnector2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>
            <a:extLst>
              <a:ext uri="{FF2B5EF4-FFF2-40B4-BE49-F238E27FC236}">
                <a16:creationId xmlns:a16="http://schemas.microsoft.com/office/drawing/2014/main" id="{BC06E766-A8E7-4CF5-901C-D42ADF90D9DC}"/>
              </a:ext>
            </a:extLst>
          </p:cNvPr>
          <p:cNvSpPr txBox="1"/>
          <p:nvPr/>
        </p:nvSpPr>
        <p:spPr>
          <a:xfrm>
            <a:off x="4774142" y="3922996"/>
            <a:ext cx="77296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00" dirty="0">
                <a:effectLst/>
              </a:rPr>
              <a:t>scoreboard</a:t>
            </a:r>
            <a:endParaRPr lang="en-CA" sz="1000" dirty="0"/>
          </a:p>
        </p:txBody>
      </p:sp>
      <p:pic>
        <p:nvPicPr>
          <p:cNvPr id="119" name="Graphic 157" descr="Laptop">
            <a:extLst>
              <a:ext uri="{FF2B5EF4-FFF2-40B4-BE49-F238E27FC236}">
                <a16:creationId xmlns:a16="http://schemas.microsoft.com/office/drawing/2014/main" id="{E43A20B3-CDE1-4410-AF15-A16C814A10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5916" y="5093837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892FBF72-BD18-4A41-A916-74C44E9B84B2}"/>
              </a:ext>
            </a:extLst>
          </p:cNvPr>
          <p:cNvCxnSpPr>
            <a:cxnSpLocks/>
            <a:stCxn id="119" idx="2"/>
          </p:cNvCxnSpPr>
          <p:nvPr/>
        </p:nvCxnSpPr>
        <p:spPr>
          <a:xfrm flipH="1">
            <a:off x="3357769" y="5551041"/>
            <a:ext cx="6749" cy="2166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2" name="Graphic 157" descr="Laptop">
            <a:extLst>
              <a:ext uri="{FF2B5EF4-FFF2-40B4-BE49-F238E27FC236}">
                <a16:creationId xmlns:a16="http://schemas.microsoft.com/office/drawing/2014/main" id="{7330CD68-28EC-46AE-872A-649A1DA27D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3632" y="5093837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3" name="Straight Arrow Connector 122">
            <a:extLst>
              <a:ext uri="{FF2B5EF4-FFF2-40B4-BE49-F238E27FC236}">
                <a16:creationId xmlns:a16="http://schemas.microsoft.com/office/drawing/2014/main" id="{E7093D47-FF37-44E2-9CCE-A72C8A838EEA}"/>
              </a:ext>
            </a:extLst>
          </p:cNvPr>
          <p:cNvCxnSpPr>
            <a:cxnSpLocks/>
            <a:stCxn id="122" idx="2"/>
          </p:cNvCxnSpPr>
          <p:nvPr/>
        </p:nvCxnSpPr>
        <p:spPr>
          <a:xfrm flipH="1">
            <a:off x="2375485" y="5551041"/>
            <a:ext cx="6749" cy="2166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34372815-FCE1-4050-8C5B-1A2A708A5D67}"/>
              </a:ext>
            </a:extLst>
          </p:cNvPr>
          <p:cNvCxnSpPr>
            <a:cxnSpLocks/>
            <a:stCxn id="110" idx="0"/>
            <a:endCxn id="186" idx="2"/>
          </p:cNvCxnSpPr>
          <p:nvPr/>
        </p:nvCxnSpPr>
        <p:spPr>
          <a:xfrm flipH="1" flipV="1">
            <a:off x="5962135" y="1818748"/>
            <a:ext cx="7654" cy="1304761"/>
          </a:xfrm>
          <a:prstGeom prst="line">
            <a:avLst/>
          </a:prstGeom>
          <a:ln w="571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or: Elbow 57">
            <a:extLst>
              <a:ext uri="{FF2B5EF4-FFF2-40B4-BE49-F238E27FC236}">
                <a16:creationId xmlns:a16="http://schemas.microsoft.com/office/drawing/2014/main" id="{9EF73B51-DF07-4452-BBF7-D6763C4248EE}"/>
              </a:ext>
            </a:extLst>
          </p:cNvPr>
          <p:cNvCxnSpPr>
            <a:cxnSpLocks/>
          </p:cNvCxnSpPr>
          <p:nvPr/>
        </p:nvCxnSpPr>
        <p:spPr>
          <a:xfrm flipV="1">
            <a:off x="6284778" y="1832206"/>
            <a:ext cx="508092" cy="2422051"/>
          </a:xfrm>
          <a:prstGeom prst="bentConnector2">
            <a:avLst/>
          </a:prstGeom>
          <a:ln w="190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TextBox 140">
            <a:extLst>
              <a:ext uri="{FF2B5EF4-FFF2-40B4-BE49-F238E27FC236}">
                <a16:creationId xmlns:a16="http://schemas.microsoft.com/office/drawing/2014/main" id="{4A9E4F60-3958-49B3-AA87-53E0BB3CBC8F}"/>
              </a:ext>
            </a:extLst>
          </p:cNvPr>
          <p:cNvSpPr txBox="1"/>
          <p:nvPr/>
        </p:nvSpPr>
        <p:spPr>
          <a:xfrm>
            <a:off x="8112225" y="1124726"/>
            <a:ext cx="3882317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Switches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u="sng" dirty="0"/>
              <a:t>Main laptop is wired </a:t>
            </a:r>
            <a:r>
              <a:rPr lang="en-CA" dirty="0"/>
              <a:t>to the first platform switch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u="sng" dirty="0"/>
              <a:t>Redundant </a:t>
            </a:r>
            <a:r>
              <a:rPr lang="en-CA" u="sng" dirty="0" err="1"/>
              <a:t>WiFi</a:t>
            </a:r>
            <a:r>
              <a:rPr lang="en-CA" u="sng" dirty="0"/>
              <a:t> Access Points</a:t>
            </a:r>
            <a:r>
              <a:rPr lang="en-CA" dirty="0"/>
              <a:t> powered over Ethernet (PoE).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Announcer, down signal, attempt board are wired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u="sng" dirty="0"/>
              <a:t>No interference from video traffic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One platform = one switch, other switches connect directly to main switch</a:t>
            </a:r>
          </a:p>
          <a:p>
            <a:endParaRPr lang="en-CA" dirty="0"/>
          </a:p>
          <a:p>
            <a:r>
              <a:rPr lang="en-CA" dirty="0"/>
              <a:t>Router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Provides DHCP addresses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Allows OBS to fetch scoreboards from owlcms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Allows OBS to stream out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Allows owlcms to feed Heroku public scoreboards</a:t>
            </a:r>
          </a:p>
        </p:txBody>
      </p:sp>
      <p:cxnSp>
        <p:nvCxnSpPr>
          <p:cNvPr id="146" name="Straight Arrow Connector 145">
            <a:extLst>
              <a:ext uri="{FF2B5EF4-FFF2-40B4-BE49-F238E27FC236}">
                <a16:creationId xmlns:a16="http://schemas.microsoft.com/office/drawing/2014/main" id="{867EF123-D39F-45EF-9AEE-C5EE0C73975C}"/>
              </a:ext>
            </a:extLst>
          </p:cNvPr>
          <p:cNvCxnSpPr>
            <a:cxnSpLocks/>
            <a:stCxn id="149" idx="2"/>
          </p:cNvCxnSpPr>
          <p:nvPr/>
        </p:nvCxnSpPr>
        <p:spPr>
          <a:xfrm>
            <a:off x="1152891" y="4254520"/>
            <a:ext cx="0" cy="2555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9" name="Graphic 157" descr="Laptop">
            <a:extLst>
              <a:ext uri="{FF2B5EF4-FFF2-40B4-BE49-F238E27FC236}">
                <a16:creationId xmlns:a16="http://schemas.microsoft.com/office/drawing/2014/main" id="{95F53995-5A56-43D1-9E24-7471331526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289" y="3797316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1" name="Graphic 157" descr="Laptop">
            <a:extLst>
              <a:ext uri="{FF2B5EF4-FFF2-40B4-BE49-F238E27FC236}">
                <a16:creationId xmlns:a16="http://schemas.microsoft.com/office/drawing/2014/main" id="{30635837-B33C-40E8-A905-4F274D3F67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6428" y="3789022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6" name="Graphic 157" descr="Laptop">
            <a:extLst>
              <a:ext uri="{FF2B5EF4-FFF2-40B4-BE49-F238E27FC236}">
                <a16:creationId xmlns:a16="http://schemas.microsoft.com/office/drawing/2014/main" id="{9BC63793-B798-4BAE-B68A-0DC58CD10E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0393" y="3789022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7" name="Straight Arrow Connector 156">
            <a:extLst>
              <a:ext uri="{FF2B5EF4-FFF2-40B4-BE49-F238E27FC236}">
                <a16:creationId xmlns:a16="http://schemas.microsoft.com/office/drawing/2014/main" id="{A5F02202-F3B0-4B18-9770-973FF1825057}"/>
              </a:ext>
            </a:extLst>
          </p:cNvPr>
          <p:cNvCxnSpPr>
            <a:cxnSpLocks/>
          </p:cNvCxnSpPr>
          <p:nvPr/>
        </p:nvCxnSpPr>
        <p:spPr>
          <a:xfrm>
            <a:off x="1606103" y="4254938"/>
            <a:ext cx="0" cy="2555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>
            <a:extLst>
              <a:ext uri="{FF2B5EF4-FFF2-40B4-BE49-F238E27FC236}">
                <a16:creationId xmlns:a16="http://schemas.microsoft.com/office/drawing/2014/main" id="{2B74CCEF-77C4-474D-A2B3-DD8178830CAE}"/>
              </a:ext>
            </a:extLst>
          </p:cNvPr>
          <p:cNvCxnSpPr>
            <a:cxnSpLocks/>
          </p:cNvCxnSpPr>
          <p:nvPr/>
        </p:nvCxnSpPr>
        <p:spPr>
          <a:xfrm>
            <a:off x="2076249" y="4255356"/>
            <a:ext cx="0" cy="2555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Arrow Connector 158">
            <a:extLst>
              <a:ext uri="{FF2B5EF4-FFF2-40B4-BE49-F238E27FC236}">
                <a16:creationId xmlns:a16="http://schemas.microsoft.com/office/drawing/2014/main" id="{4207F031-DBCA-4DAC-903E-2AAE0C4CE036}"/>
              </a:ext>
            </a:extLst>
          </p:cNvPr>
          <p:cNvCxnSpPr>
            <a:cxnSpLocks/>
          </p:cNvCxnSpPr>
          <p:nvPr/>
        </p:nvCxnSpPr>
        <p:spPr>
          <a:xfrm>
            <a:off x="2546395" y="4255774"/>
            <a:ext cx="0" cy="2555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Connector: Elbow 159">
            <a:extLst>
              <a:ext uri="{FF2B5EF4-FFF2-40B4-BE49-F238E27FC236}">
                <a16:creationId xmlns:a16="http://schemas.microsoft.com/office/drawing/2014/main" id="{06CDE222-7D9F-4A89-B42E-54B91DE51B30}"/>
              </a:ext>
            </a:extLst>
          </p:cNvPr>
          <p:cNvCxnSpPr>
            <a:cxnSpLocks/>
            <a:stCxn id="110" idx="2"/>
            <a:endCxn id="113" idx="1"/>
          </p:cNvCxnSpPr>
          <p:nvPr/>
        </p:nvCxnSpPr>
        <p:spPr>
          <a:xfrm rot="5400000">
            <a:off x="5538351" y="3793971"/>
            <a:ext cx="644697" cy="218180"/>
          </a:xfrm>
          <a:prstGeom prst="bentConnector4">
            <a:avLst>
              <a:gd name="adj1" fmla="val -1710"/>
              <a:gd name="adj2" fmla="val 706827"/>
            </a:avLst>
          </a:prstGeom>
          <a:ln w="190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itle 75">
            <a:extLst>
              <a:ext uri="{FF2B5EF4-FFF2-40B4-BE49-F238E27FC236}">
                <a16:creationId xmlns:a16="http://schemas.microsoft.com/office/drawing/2014/main" id="{16E20618-0F12-4BBD-B839-BDBB571F44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30123"/>
          </a:xfrm>
        </p:spPr>
        <p:txBody>
          <a:bodyPr/>
          <a:lstStyle/>
          <a:p>
            <a:r>
              <a:rPr lang="en-CA" dirty="0"/>
              <a:t>Ideal Wi-Fi</a:t>
            </a:r>
            <a:r>
              <a:rPr lang="en-CA" noProof="0" dirty="0"/>
              <a:t> Networking Setup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3A31715-7F4B-48F2-8022-3A32C46FF77B}"/>
              </a:ext>
            </a:extLst>
          </p:cNvPr>
          <p:cNvSpPr txBox="1"/>
          <p:nvPr/>
        </p:nvSpPr>
        <p:spPr>
          <a:xfrm>
            <a:off x="1024155" y="6406643"/>
            <a:ext cx="37946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100" dirty="0"/>
              <a:t>(*) if no </a:t>
            </a:r>
            <a:r>
              <a:rPr lang="fr-CA" sz="1100" dirty="0" err="1"/>
              <a:t>cabled</a:t>
            </a:r>
            <a:r>
              <a:rPr lang="fr-CA" sz="1100" dirty="0"/>
              <a:t> WAN </a:t>
            </a:r>
            <a:r>
              <a:rPr lang="fr-CA" sz="1100" dirty="0" err="1"/>
              <a:t>connection</a:t>
            </a:r>
            <a:r>
              <a:rPr lang="fr-CA" sz="1100" dirty="0"/>
              <a:t> </a:t>
            </a:r>
            <a:r>
              <a:rPr lang="fr-CA" sz="1100" dirty="0" err="1"/>
              <a:t>is</a:t>
            </a:r>
            <a:r>
              <a:rPr lang="fr-CA" sz="1100" dirty="0"/>
              <a:t> </a:t>
            </a:r>
            <a:r>
              <a:rPr lang="fr-CA" sz="1100" dirty="0" err="1"/>
              <a:t>available</a:t>
            </a:r>
            <a:r>
              <a:rPr lang="fr-CA" sz="1100" dirty="0"/>
              <a:t>, the </a:t>
            </a:r>
            <a:r>
              <a:rPr lang="fr-CA" sz="1100" dirty="0" err="1"/>
              <a:t>device</a:t>
            </a:r>
            <a:r>
              <a:rPr lang="fr-CA" sz="1100" dirty="0"/>
              <a:t> can </a:t>
            </a:r>
            <a:r>
              <a:rPr lang="fr-CA" sz="1100" dirty="0" err="1"/>
              <a:t>be</a:t>
            </a:r>
            <a:r>
              <a:rPr lang="fr-CA" sz="1100" dirty="0"/>
              <a:t> </a:t>
            </a:r>
            <a:br>
              <a:rPr lang="fr-CA" sz="1100" dirty="0"/>
            </a:br>
            <a:r>
              <a:rPr lang="fr-CA" sz="1100" dirty="0" err="1"/>
              <a:t>configured</a:t>
            </a:r>
            <a:r>
              <a:rPr lang="fr-CA" sz="1100" dirty="0"/>
              <a:t> as a </a:t>
            </a:r>
            <a:r>
              <a:rPr lang="fr-CA" sz="1100" dirty="0" err="1"/>
              <a:t>WiFi</a:t>
            </a:r>
            <a:r>
              <a:rPr lang="fr-CA" sz="1100" dirty="0"/>
              <a:t> bridge, </a:t>
            </a:r>
            <a:r>
              <a:rPr lang="fr-CA" sz="1100" dirty="0" err="1"/>
              <a:t>testing</a:t>
            </a:r>
            <a:r>
              <a:rPr lang="fr-CA" sz="1100" dirty="0"/>
              <a:t> </a:t>
            </a:r>
            <a:r>
              <a:rPr lang="fr-CA" sz="1100" dirty="0" err="1"/>
              <a:t>beforehand</a:t>
            </a:r>
            <a:r>
              <a:rPr lang="fr-CA" sz="1100" dirty="0"/>
              <a:t> </a:t>
            </a:r>
            <a:r>
              <a:rPr lang="fr-CA" sz="1100" dirty="0" err="1"/>
              <a:t>required</a:t>
            </a:r>
            <a:r>
              <a:rPr lang="fr-CA" sz="11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848557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4AE8A8C7-6B1F-4CFB-9A86-513007DC18E8}"/>
              </a:ext>
            </a:extLst>
          </p:cNvPr>
          <p:cNvSpPr/>
          <p:nvPr/>
        </p:nvSpPr>
        <p:spPr>
          <a:xfrm>
            <a:off x="8250168" y="2461301"/>
            <a:ext cx="2448272" cy="3567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B49C974-EC28-4703-9B50-1A09E758AD16}"/>
              </a:ext>
            </a:extLst>
          </p:cNvPr>
          <p:cNvSpPr/>
          <p:nvPr/>
        </p:nvSpPr>
        <p:spPr>
          <a:xfrm>
            <a:off x="8610208" y="2818062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80BD3E2-353C-4ED5-8BE7-3CF7DD4CEE1D}"/>
              </a:ext>
            </a:extLst>
          </p:cNvPr>
          <p:cNvSpPr/>
          <p:nvPr/>
        </p:nvSpPr>
        <p:spPr>
          <a:xfrm>
            <a:off x="9114264" y="2815594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513EBEA-DCCC-412B-8008-7A2A599574B6}"/>
              </a:ext>
            </a:extLst>
          </p:cNvPr>
          <p:cNvSpPr/>
          <p:nvPr/>
        </p:nvSpPr>
        <p:spPr>
          <a:xfrm>
            <a:off x="9618320" y="2813126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CE25822-A37E-4C5A-94C0-CBE954404DF2}"/>
              </a:ext>
            </a:extLst>
          </p:cNvPr>
          <p:cNvSpPr/>
          <p:nvPr/>
        </p:nvSpPr>
        <p:spPr>
          <a:xfrm>
            <a:off x="10145802" y="2810658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96E87CD-873D-4D91-811C-744B2DF51BCB}"/>
              </a:ext>
            </a:extLst>
          </p:cNvPr>
          <p:cNvSpPr/>
          <p:nvPr/>
        </p:nvSpPr>
        <p:spPr>
          <a:xfrm>
            <a:off x="10050416" y="2097982"/>
            <a:ext cx="216024" cy="7200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8222FCC-8ECC-4E30-95B2-D716BB11A3E8}"/>
              </a:ext>
            </a:extLst>
          </p:cNvPr>
          <p:cNvSpPr/>
          <p:nvPr/>
        </p:nvSpPr>
        <p:spPr>
          <a:xfrm>
            <a:off x="9618320" y="2177925"/>
            <a:ext cx="1080120" cy="2875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cxnSp>
        <p:nvCxnSpPr>
          <p:cNvPr id="62" name="Connector: Elbow 61">
            <a:extLst>
              <a:ext uri="{FF2B5EF4-FFF2-40B4-BE49-F238E27FC236}">
                <a16:creationId xmlns:a16="http://schemas.microsoft.com/office/drawing/2014/main" id="{E507EDF3-5B0B-45E6-A7BC-CE2C7215129E}"/>
              </a:ext>
            </a:extLst>
          </p:cNvPr>
          <p:cNvCxnSpPr>
            <a:stCxn id="45" idx="0"/>
            <a:endCxn id="31" idx="2"/>
          </p:cNvCxnSpPr>
          <p:nvPr/>
        </p:nvCxnSpPr>
        <p:spPr>
          <a:xfrm rot="16200000" flipH="1">
            <a:off x="6182433" y="354283"/>
            <a:ext cx="613198" cy="4458376"/>
          </a:xfrm>
          <a:prstGeom prst="bentConnector5">
            <a:avLst>
              <a:gd name="adj1" fmla="val -37280"/>
              <a:gd name="adj2" fmla="val 50000"/>
              <a:gd name="adj3" fmla="val 13728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oup 77">
            <a:extLst>
              <a:ext uri="{FF2B5EF4-FFF2-40B4-BE49-F238E27FC236}">
                <a16:creationId xmlns:a16="http://schemas.microsoft.com/office/drawing/2014/main" id="{C09B12F5-3A08-4030-9EB0-24C36005F479}"/>
              </a:ext>
            </a:extLst>
          </p:cNvPr>
          <p:cNvGrpSpPr/>
          <p:nvPr/>
        </p:nvGrpSpPr>
        <p:grpSpPr>
          <a:xfrm flipV="1">
            <a:off x="1055440" y="5758130"/>
            <a:ext cx="2448272" cy="428769"/>
            <a:chOff x="4780743" y="4587645"/>
            <a:chExt cx="2448272" cy="428769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CAA13C98-962C-42A2-B0B1-75BC1B2E70AE}"/>
                </a:ext>
              </a:extLst>
            </p:cNvPr>
            <p:cNvSpPr/>
            <p:nvPr/>
          </p:nvSpPr>
          <p:spPr>
            <a:xfrm>
              <a:off x="4780743" y="4587645"/>
              <a:ext cx="2448272" cy="35676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EDE4E674-54F1-42DD-9B82-C2CFDC3C66C5}"/>
                </a:ext>
              </a:extLst>
            </p:cNvPr>
            <p:cNvSpPr/>
            <p:nvPr/>
          </p:nvSpPr>
          <p:spPr>
            <a:xfrm>
              <a:off x="5140783" y="4944406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99C9EEC0-3B2A-45B5-89BD-89241625A9EF}"/>
                </a:ext>
              </a:extLst>
            </p:cNvPr>
            <p:cNvSpPr/>
            <p:nvPr/>
          </p:nvSpPr>
          <p:spPr>
            <a:xfrm>
              <a:off x="5644839" y="4941938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429051E5-381A-4A0B-955C-DF79D7C66381}"/>
                </a:ext>
              </a:extLst>
            </p:cNvPr>
            <p:cNvSpPr/>
            <p:nvPr/>
          </p:nvSpPr>
          <p:spPr>
            <a:xfrm>
              <a:off x="6148895" y="4939470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01306FD8-B11D-4E55-88EE-27DB148E0DA8}"/>
                </a:ext>
              </a:extLst>
            </p:cNvPr>
            <p:cNvSpPr/>
            <p:nvPr/>
          </p:nvSpPr>
          <p:spPr>
            <a:xfrm>
              <a:off x="6652951" y="4937002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</p:grpSp>
      <p:sp>
        <p:nvSpPr>
          <p:cNvPr id="86" name="Thought Bubble: Cloud 85">
            <a:extLst>
              <a:ext uri="{FF2B5EF4-FFF2-40B4-BE49-F238E27FC236}">
                <a16:creationId xmlns:a16="http://schemas.microsoft.com/office/drawing/2014/main" id="{015244E2-5618-4B8B-8BFA-D45976ABD90D}"/>
              </a:ext>
            </a:extLst>
          </p:cNvPr>
          <p:cNvSpPr/>
          <p:nvPr/>
        </p:nvSpPr>
        <p:spPr>
          <a:xfrm>
            <a:off x="9450586" y="1196752"/>
            <a:ext cx="1415587" cy="522833"/>
          </a:xfrm>
          <a:prstGeom prst="cloudCallout">
            <a:avLst>
              <a:gd name="adj1" fmla="val -7169"/>
              <a:gd name="adj2" fmla="val 322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EA0319E4-3195-4BEC-B9FD-61CD453B997C}"/>
              </a:ext>
            </a:extLst>
          </p:cNvPr>
          <p:cNvSpPr txBox="1"/>
          <p:nvPr/>
        </p:nvSpPr>
        <p:spPr>
          <a:xfrm>
            <a:off x="9656478" y="2207145"/>
            <a:ext cx="1847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CA" sz="1000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9BC7811A-D426-477A-8F80-33FE8D47415C}"/>
              </a:ext>
            </a:extLst>
          </p:cNvPr>
          <p:cNvSpPr txBox="1"/>
          <p:nvPr/>
        </p:nvSpPr>
        <p:spPr>
          <a:xfrm>
            <a:off x="9243524" y="2514526"/>
            <a:ext cx="7409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000" dirty="0">
                <a:effectLst/>
              </a:rPr>
              <a:t>10.0.0.232</a:t>
            </a:r>
            <a:endParaRPr lang="fr-CA" sz="1000" dirty="0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D58E914C-2D3F-4B4F-8E3B-1F77EA9102DE}"/>
              </a:ext>
            </a:extLst>
          </p:cNvPr>
          <p:cNvGrpSpPr/>
          <p:nvPr/>
        </p:nvGrpSpPr>
        <p:grpSpPr>
          <a:xfrm>
            <a:off x="8250144" y="2178276"/>
            <a:ext cx="1368152" cy="285087"/>
            <a:chOff x="1085069" y="2104442"/>
            <a:chExt cx="1368152" cy="295435"/>
          </a:xfrm>
        </p:grpSpPr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5FA13817-4A0D-49C0-980F-DC2C3FFE02E4}"/>
                </a:ext>
              </a:extLst>
            </p:cNvPr>
            <p:cNvSpPr/>
            <p:nvPr/>
          </p:nvSpPr>
          <p:spPr>
            <a:xfrm>
              <a:off x="1085069" y="2104442"/>
              <a:ext cx="1368152" cy="295435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  <p:pic>
          <p:nvPicPr>
            <p:cNvPr id="107" name="Picture 106">
              <a:extLst>
                <a:ext uri="{FF2B5EF4-FFF2-40B4-BE49-F238E27FC236}">
                  <a16:creationId xmlns:a16="http://schemas.microsoft.com/office/drawing/2014/main" id="{8E2E8399-FA69-4B89-8031-C2F1B3C0365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3"/>
                </a:ext>
              </a:extLst>
            </a:blip>
            <a:stretch>
              <a:fillRect/>
            </a:stretch>
          </p:blipFill>
          <p:spPr>
            <a:xfrm>
              <a:off x="1691850" y="2187014"/>
              <a:ext cx="182880" cy="134684"/>
            </a:xfrm>
            <a:prstGeom prst="rect">
              <a:avLst/>
            </a:prstGeom>
          </p:spPr>
        </p:pic>
      </p:grpSp>
      <p:sp>
        <p:nvSpPr>
          <p:cNvPr id="108" name="TextBox 107">
            <a:extLst>
              <a:ext uri="{FF2B5EF4-FFF2-40B4-BE49-F238E27FC236}">
                <a16:creationId xmlns:a16="http://schemas.microsoft.com/office/drawing/2014/main" id="{80355986-CD43-4C65-A070-86A2CF35CE57}"/>
              </a:ext>
            </a:extLst>
          </p:cNvPr>
          <p:cNvSpPr txBox="1"/>
          <p:nvPr/>
        </p:nvSpPr>
        <p:spPr>
          <a:xfrm>
            <a:off x="8749218" y="1916832"/>
            <a:ext cx="11424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A" sz="1400" dirty="0" err="1"/>
              <a:t>Video</a:t>
            </a:r>
            <a:r>
              <a:rPr lang="fr-CA" sz="1400" dirty="0"/>
              <a:t> Router</a:t>
            </a:r>
          </a:p>
        </p:txBody>
      </p:sp>
      <p:pic>
        <p:nvPicPr>
          <p:cNvPr id="110" name="Graphic 6" descr="Laptop">
            <a:extLst>
              <a:ext uri="{FF2B5EF4-FFF2-40B4-BE49-F238E27FC236}">
                <a16:creationId xmlns:a16="http://schemas.microsoft.com/office/drawing/2014/main" id="{0821E5EE-91D3-45FD-8FF0-11AB2164C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6375" y="3365063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5E7A9EB4-582B-4052-9281-A83C8301F35F}"/>
              </a:ext>
            </a:extLst>
          </p:cNvPr>
          <p:cNvGrpSpPr/>
          <p:nvPr/>
        </p:nvGrpSpPr>
        <p:grpSpPr>
          <a:xfrm>
            <a:off x="5331622" y="4018421"/>
            <a:ext cx="1234633" cy="850739"/>
            <a:chOff x="5932259" y="3738627"/>
            <a:chExt cx="1234633" cy="850739"/>
          </a:xfrm>
        </p:grpSpPr>
        <p:pic>
          <p:nvPicPr>
            <p:cNvPr id="113" name="Graphic 6" descr="Laptop">
              <a:extLst>
                <a:ext uri="{FF2B5EF4-FFF2-40B4-BE49-F238E27FC236}">
                  <a16:creationId xmlns:a16="http://schemas.microsoft.com/office/drawing/2014/main" id="{CF7B2BCB-B358-4AE4-82F4-DC0932CD71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duotone>
                <a:prstClr val="black"/>
                <a:srgbClr val="7030A0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05952" y="3738627"/>
              <a:ext cx="457204" cy="457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AAF12F8E-9889-4C2D-9CB8-5B4D4D68C374}"/>
                </a:ext>
              </a:extLst>
            </p:cNvPr>
            <p:cNvSpPr txBox="1"/>
            <p:nvPr/>
          </p:nvSpPr>
          <p:spPr>
            <a:xfrm>
              <a:off x="5932259" y="4035368"/>
              <a:ext cx="1234633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A" sz="1000" dirty="0">
                  <a:effectLst/>
                </a:rPr>
                <a:t>Owlcms</a:t>
              </a:r>
              <a:br>
                <a:rPr lang="fr-CA" sz="1000" dirty="0">
                  <a:effectLst/>
                </a:rPr>
              </a:br>
              <a:r>
                <a:rPr lang="fr-CA" sz="1000" dirty="0">
                  <a:effectLst/>
                </a:rPr>
                <a:t>DHCP </a:t>
              </a:r>
              <a:r>
                <a:rPr lang="fr-CA" sz="1000" dirty="0" err="1">
                  <a:effectLst/>
                </a:rPr>
                <a:t>Reservation</a:t>
              </a:r>
              <a:br>
                <a:rPr lang="fr-CA" sz="1000" dirty="0">
                  <a:effectLst/>
                </a:rPr>
              </a:br>
              <a:r>
                <a:rPr lang="fr-CA" sz="1000" dirty="0">
                  <a:effectLst/>
                </a:rPr>
                <a:t>192.168.0.100:8080</a:t>
              </a:r>
              <a:endParaRPr lang="fr-CA" sz="1000" dirty="0"/>
            </a:p>
          </p:txBody>
        </p:sp>
      </p:grpSp>
      <p:sp>
        <p:nvSpPr>
          <p:cNvPr id="115" name="TextBox 114">
            <a:extLst>
              <a:ext uri="{FF2B5EF4-FFF2-40B4-BE49-F238E27FC236}">
                <a16:creationId xmlns:a16="http://schemas.microsoft.com/office/drawing/2014/main" id="{888F63D6-FD7F-4253-91F7-EBEB2D2D203A}"/>
              </a:ext>
            </a:extLst>
          </p:cNvPr>
          <p:cNvSpPr txBox="1"/>
          <p:nvPr/>
        </p:nvSpPr>
        <p:spPr>
          <a:xfrm>
            <a:off x="9026004" y="3721147"/>
            <a:ext cx="39946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A" sz="1000" dirty="0">
                <a:effectLst/>
              </a:rPr>
              <a:t>OBS</a:t>
            </a:r>
            <a:endParaRPr lang="fr-CA" sz="100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5E3BC31-DA0C-4A4C-8CCF-9941DE5FFCD1}"/>
              </a:ext>
            </a:extLst>
          </p:cNvPr>
          <p:cNvGrpSpPr/>
          <p:nvPr/>
        </p:nvGrpSpPr>
        <p:grpSpPr>
          <a:xfrm>
            <a:off x="2351584" y="2147218"/>
            <a:ext cx="2448272" cy="921742"/>
            <a:chOff x="4558647" y="2657217"/>
            <a:chExt cx="2448272" cy="921742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DD6048A8-9141-4730-AACE-D33D573017A3}"/>
                </a:ext>
              </a:extLst>
            </p:cNvPr>
            <p:cNvSpPr/>
            <p:nvPr/>
          </p:nvSpPr>
          <p:spPr>
            <a:xfrm>
              <a:off x="4558647" y="3150190"/>
              <a:ext cx="2448272" cy="35676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27D7A2AC-D108-46DE-9EEC-D37299CE1ED7}"/>
                </a:ext>
              </a:extLst>
            </p:cNvPr>
            <p:cNvSpPr/>
            <p:nvPr/>
          </p:nvSpPr>
          <p:spPr>
            <a:xfrm>
              <a:off x="4918687" y="3506951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D3DD861A-049A-49B4-ADC4-307F9C7D1107}"/>
                </a:ext>
              </a:extLst>
            </p:cNvPr>
            <p:cNvSpPr/>
            <p:nvPr/>
          </p:nvSpPr>
          <p:spPr>
            <a:xfrm>
              <a:off x="5422743" y="3504483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83447D46-4567-41C0-8416-2B5ED99F9F83}"/>
                </a:ext>
              </a:extLst>
            </p:cNvPr>
            <p:cNvSpPr/>
            <p:nvPr/>
          </p:nvSpPr>
          <p:spPr>
            <a:xfrm>
              <a:off x="5926799" y="3502015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B6400B4F-CBAF-4E24-BB05-192C23D6903A}"/>
                </a:ext>
              </a:extLst>
            </p:cNvPr>
            <p:cNvSpPr/>
            <p:nvPr/>
          </p:nvSpPr>
          <p:spPr>
            <a:xfrm>
              <a:off x="6430855" y="3499547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27DF7D1D-951C-4D7C-BC74-9502FE641018}"/>
                </a:ext>
              </a:extLst>
            </p:cNvPr>
            <p:cNvSpPr/>
            <p:nvPr/>
          </p:nvSpPr>
          <p:spPr>
            <a:xfrm>
              <a:off x="6358895" y="2786871"/>
              <a:ext cx="216024" cy="7200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90C4F415-5FD9-4BF8-94FB-ABC3A3BBD9BD}"/>
                </a:ext>
              </a:extLst>
            </p:cNvPr>
            <p:cNvSpPr/>
            <p:nvPr/>
          </p:nvSpPr>
          <p:spPr>
            <a:xfrm>
              <a:off x="5926799" y="2858879"/>
              <a:ext cx="1080120" cy="29543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01DBD5E6-5DC8-4DD6-9978-D0BFCB45446E}"/>
                </a:ext>
              </a:extLst>
            </p:cNvPr>
            <p:cNvSpPr txBox="1"/>
            <p:nvPr/>
          </p:nvSpPr>
          <p:spPr>
            <a:xfrm>
              <a:off x="6103093" y="2883485"/>
              <a:ext cx="74090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A" sz="1000" dirty="0">
                  <a:effectLst/>
                </a:rPr>
                <a:t>10.0.0.120</a:t>
              </a:r>
              <a:endParaRPr lang="fr-CA" sz="1000" dirty="0"/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D24D91B4-F575-4930-A046-505DBAA53ADA}"/>
                </a:ext>
              </a:extLst>
            </p:cNvPr>
            <p:cNvSpPr txBox="1"/>
            <p:nvPr/>
          </p:nvSpPr>
          <p:spPr>
            <a:xfrm>
              <a:off x="5513864" y="3198055"/>
              <a:ext cx="80663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A" sz="1000" dirty="0">
                  <a:effectLst/>
                </a:rPr>
                <a:t>192.168.0.1</a:t>
              </a:r>
              <a:endParaRPr lang="fr-CA" sz="1000" dirty="0"/>
            </a:p>
          </p:txBody>
        </p: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56690F8C-9340-444F-8D87-52C983D671C3}"/>
                </a:ext>
              </a:extLst>
            </p:cNvPr>
            <p:cNvGrpSpPr/>
            <p:nvPr/>
          </p:nvGrpSpPr>
          <p:grpSpPr>
            <a:xfrm>
              <a:off x="4558647" y="2858879"/>
              <a:ext cx="1368152" cy="295435"/>
              <a:chOff x="1085069" y="2104442"/>
              <a:chExt cx="1368152" cy="295435"/>
            </a:xfrm>
          </p:grpSpPr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930228C3-2549-45C2-B6AF-86AD8D154840}"/>
                  </a:ext>
                </a:extLst>
              </p:cNvPr>
              <p:cNvSpPr/>
              <p:nvPr/>
            </p:nvSpPr>
            <p:spPr>
              <a:xfrm>
                <a:off x="1085069" y="2104442"/>
                <a:ext cx="1368152" cy="295435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 dirty="0"/>
              </a:p>
            </p:txBody>
          </p:sp>
          <p:pic>
            <p:nvPicPr>
              <p:cNvPr id="104" name="Picture 103">
                <a:extLst>
                  <a:ext uri="{FF2B5EF4-FFF2-40B4-BE49-F238E27FC236}">
                    <a16:creationId xmlns:a16="http://schemas.microsoft.com/office/drawing/2014/main" id="{59AF7D6F-8A43-476D-9719-9259329BE5E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837473B0-CC2E-450A-ABE3-18F120FF3D39}">
                    <a1611:picAttrSrcUrl xmlns:a1611="http://schemas.microsoft.com/office/drawing/2016/11/main" r:id="rId3"/>
                  </a:ext>
                </a:extLst>
              </a:blip>
              <a:stretch>
                <a:fillRect/>
              </a:stretch>
            </p:blipFill>
            <p:spPr>
              <a:xfrm>
                <a:off x="1691850" y="2187014"/>
                <a:ext cx="182880" cy="134684"/>
              </a:xfrm>
              <a:prstGeom prst="rect">
                <a:avLst/>
              </a:prstGeom>
            </p:spPr>
          </p:pic>
        </p:grp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E9A6C595-FE90-465B-970C-F5794889D74A}"/>
                </a:ext>
              </a:extLst>
            </p:cNvPr>
            <p:cNvSpPr txBox="1"/>
            <p:nvPr/>
          </p:nvSpPr>
          <p:spPr>
            <a:xfrm>
              <a:off x="5973637" y="2657217"/>
              <a:ext cx="45557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A" sz="1000" dirty="0">
                  <a:effectLst/>
                </a:rPr>
                <a:t>WAN</a:t>
              </a:r>
              <a:endParaRPr lang="fr-CA" sz="1000" dirty="0"/>
            </a:p>
          </p:txBody>
        </p:sp>
      </p:grp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7FC4FA98-0E52-4A8B-9852-AFD3DAD646B1}"/>
              </a:ext>
            </a:extLst>
          </p:cNvPr>
          <p:cNvCxnSpPr>
            <a:cxnSpLocks/>
            <a:stCxn id="110" idx="0"/>
            <a:endCxn id="32" idx="2"/>
          </p:cNvCxnSpPr>
          <p:nvPr/>
        </p:nvCxnSpPr>
        <p:spPr>
          <a:xfrm flipH="1" flipV="1">
            <a:off x="9222276" y="2887602"/>
            <a:ext cx="2701" cy="4774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TextBox 141">
            <a:extLst>
              <a:ext uri="{FF2B5EF4-FFF2-40B4-BE49-F238E27FC236}">
                <a16:creationId xmlns:a16="http://schemas.microsoft.com/office/drawing/2014/main" id="{52386D0A-1323-48B7-B1D5-EEC17CBAD5E0}"/>
              </a:ext>
            </a:extLst>
          </p:cNvPr>
          <p:cNvSpPr txBox="1"/>
          <p:nvPr/>
        </p:nvSpPr>
        <p:spPr>
          <a:xfrm>
            <a:off x="6069224" y="3561075"/>
            <a:ext cx="123463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A" sz="1000" dirty="0" err="1">
                <a:effectLst/>
              </a:rPr>
              <a:t>External</a:t>
            </a:r>
            <a:r>
              <a:rPr lang="fr-CA" sz="1000" dirty="0">
                <a:effectLst/>
              </a:rPr>
              <a:t> port 8080</a:t>
            </a:r>
            <a:br>
              <a:rPr lang="fr-CA" sz="1000" dirty="0">
                <a:effectLst/>
              </a:rPr>
            </a:br>
            <a:r>
              <a:rPr lang="fr-CA" sz="1000" dirty="0">
                <a:effectLst/>
              </a:rPr>
              <a:t>redirection to</a:t>
            </a:r>
            <a:br>
              <a:rPr lang="fr-CA" sz="1000" dirty="0">
                <a:effectLst/>
              </a:rPr>
            </a:br>
            <a:r>
              <a:rPr lang="fr-CA" sz="1000" dirty="0">
                <a:effectLst/>
              </a:rPr>
              <a:t>192.168.0.100:8080</a:t>
            </a:r>
            <a:endParaRPr lang="fr-CA" sz="1000" dirty="0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3E481F2B-82AA-4CA3-810C-F4822DC742A2}"/>
              </a:ext>
            </a:extLst>
          </p:cNvPr>
          <p:cNvSpPr txBox="1"/>
          <p:nvPr/>
        </p:nvSpPr>
        <p:spPr>
          <a:xfrm>
            <a:off x="2279576" y="2041103"/>
            <a:ext cx="16304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400" dirty="0" err="1"/>
              <a:t>Competition</a:t>
            </a:r>
            <a:r>
              <a:rPr lang="fr-CA" sz="1400" dirty="0"/>
              <a:t> Router</a:t>
            </a:r>
          </a:p>
        </p:txBody>
      </p:sp>
      <p:cxnSp>
        <p:nvCxnSpPr>
          <p:cNvPr id="170" name="Connector: Elbow 169">
            <a:extLst>
              <a:ext uri="{FF2B5EF4-FFF2-40B4-BE49-F238E27FC236}">
                <a16:creationId xmlns:a16="http://schemas.microsoft.com/office/drawing/2014/main" id="{4A12B181-550A-433E-AAA9-53A33D4D83FF}"/>
              </a:ext>
            </a:extLst>
          </p:cNvPr>
          <p:cNvCxnSpPr>
            <a:cxnSpLocks/>
            <a:stCxn id="114" idx="2"/>
            <a:endCxn id="86" idx="2"/>
          </p:cNvCxnSpPr>
          <p:nvPr/>
        </p:nvCxnSpPr>
        <p:spPr>
          <a:xfrm rot="5400000" flipH="1" flipV="1">
            <a:off x="6701470" y="705638"/>
            <a:ext cx="3410991" cy="4916054"/>
          </a:xfrm>
          <a:prstGeom prst="bentConnector4">
            <a:avLst>
              <a:gd name="adj1" fmla="val -6702"/>
              <a:gd name="adj2" fmla="val 104674"/>
            </a:avLst>
          </a:prstGeom>
          <a:ln w="1270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Connector: Elbow 177">
            <a:extLst>
              <a:ext uri="{FF2B5EF4-FFF2-40B4-BE49-F238E27FC236}">
                <a16:creationId xmlns:a16="http://schemas.microsoft.com/office/drawing/2014/main" id="{3B8E2FC9-4613-48BC-AEC6-1DF52C5C215A}"/>
              </a:ext>
            </a:extLst>
          </p:cNvPr>
          <p:cNvCxnSpPr>
            <a:cxnSpLocks/>
            <a:stCxn id="110" idx="3"/>
            <a:endCxn id="86" idx="2"/>
          </p:cNvCxnSpPr>
          <p:nvPr/>
        </p:nvCxnSpPr>
        <p:spPr>
          <a:xfrm flipV="1">
            <a:off x="9453579" y="1458169"/>
            <a:ext cx="1411414" cy="2135496"/>
          </a:xfrm>
          <a:prstGeom prst="bentConnector3">
            <a:avLst>
              <a:gd name="adj1" fmla="val 116280"/>
            </a:avLst>
          </a:prstGeom>
          <a:ln w="444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TextBox 184">
            <a:extLst>
              <a:ext uri="{FF2B5EF4-FFF2-40B4-BE49-F238E27FC236}">
                <a16:creationId xmlns:a16="http://schemas.microsoft.com/office/drawing/2014/main" id="{8CA8C790-2476-4E2E-B1B6-A88961F97B19}"/>
              </a:ext>
            </a:extLst>
          </p:cNvPr>
          <p:cNvSpPr txBox="1"/>
          <p:nvPr/>
        </p:nvSpPr>
        <p:spPr>
          <a:xfrm>
            <a:off x="9972521" y="4614165"/>
            <a:ext cx="8467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A" sz="1000" dirty="0">
                <a:effectLst/>
              </a:rPr>
              <a:t>Heroku</a:t>
            </a:r>
            <a:br>
              <a:rPr lang="fr-CA" sz="1000" dirty="0">
                <a:effectLst/>
              </a:rPr>
            </a:br>
            <a:r>
              <a:rPr lang="fr-CA" sz="1000" dirty="0" err="1">
                <a:effectLst/>
              </a:rPr>
              <a:t>publicresults</a:t>
            </a:r>
            <a:endParaRPr lang="fr-CA" sz="1000" dirty="0"/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0C5BDD38-42AC-41F7-8DC7-A3BD4B2141E6}"/>
              </a:ext>
            </a:extLst>
          </p:cNvPr>
          <p:cNvSpPr txBox="1"/>
          <p:nvPr/>
        </p:nvSpPr>
        <p:spPr>
          <a:xfrm>
            <a:off x="9980694" y="3049489"/>
            <a:ext cx="70724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A" sz="1000" dirty="0">
                <a:effectLst/>
              </a:rPr>
              <a:t>YouTube</a:t>
            </a:r>
            <a:br>
              <a:rPr lang="fr-CA" sz="1000" dirty="0">
                <a:effectLst/>
              </a:rPr>
            </a:br>
            <a:r>
              <a:rPr lang="fr-CA" sz="1000" dirty="0">
                <a:effectLst/>
              </a:rPr>
              <a:t>Facebook</a:t>
            </a:r>
            <a:br>
              <a:rPr lang="fr-CA" sz="1000" dirty="0">
                <a:effectLst/>
              </a:rPr>
            </a:br>
            <a:r>
              <a:rPr lang="fr-CA" sz="1000" dirty="0">
                <a:effectLst/>
              </a:rPr>
              <a:t>streaming</a:t>
            </a:r>
            <a:endParaRPr lang="fr-CA" sz="1000" dirty="0"/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A1E2C51B-E26A-40F9-8CCA-0D34F975B0B3}"/>
              </a:ext>
            </a:extLst>
          </p:cNvPr>
          <p:cNvSpPr/>
          <p:nvPr/>
        </p:nvSpPr>
        <p:spPr>
          <a:xfrm>
            <a:off x="286909" y="1146339"/>
            <a:ext cx="6959063" cy="52885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08F7EF4A-AC05-4AC6-B591-9D6E631DF448}"/>
              </a:ext>
            </a:extLst>
          </p:cNvPr>
          <p:cNvSpPr txBox="1"/>
          <p:nvPr/>
        </p:nvSpPr>
        <p:spPr>
          <a:xfrm>
            <a:off x="319113" y="1095660"/>
            <a:ext cx="580355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400" dirty="0" err="1"/>
              <a:t>Competition</a:t>
            </a:r>
            <a:r>
              <a:rPr lang="fr-CA" sz="1400" dirty="0"/>
              <a:t> network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sz="1200" dirty="0" err="1"/>
              <a:t>Same</a:t>
            </a:r>
            <a:r>
              <a:rPr lang="fr-CA" sz="1200" dirty="0"/>
              <a:t> configuration </a:t>
            </a:r>
            <a:r>
              <a:rPr lang="fr-CA" sz="1200" dirty="0" err="1"/>
              <a:t>you</a:t>
            </a:r>
            <a:r>
              <a:rPr lang="fr-CA" sz="1200" dirty="0"/>
              <a:t> </a:t>
            </a:r>
            <a:r>
              <a:rPr lang="fr-CA" sz="1200" dirty="0" err="1"/>
              <a:t>would</a:t>
            </a:r>
            <a:r>
              <a:rPr lang="fr-CA" sz="1200" dirty="0"/>
              <a:t> </a:t>
            </a:r>
            <a:r>
              <a:rPr lang="fr-CA" sz="1200" dirty="0" err="1"/>
              <a:t>normally</a:t>
            </a:r>
            <a:r>
              <a:rPr lang="fr-CA" sz="1200" dirty="0"/>
              <a:t> use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sz="1200" dirty="0"/>
              <a:t>All </a:t>
            </a:r>
            <a:r>
              <a:rPr lang="fr-CA" sz="1200" dirty="0" err="1"/>
              <a:t>cabled</a:t>
            </a:r>
            <a:r>
              <a:rPr lang="fr-CA" sz="1200" dirty="0"/>
              <a:t> computers are on the switch. Critical computers are </a:t>
            </a:r>
            <a:r>
              <a:rPr lang="fr-CA" sz="1200" dirty="0" err="1"/>
              <a:t>cabled</a:t>
            </a:r>
            <a:r>
              <a:rPr lang="fr-CA" sz="12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sz="1200" dirty="0"/>
              <a:t>One port </a:t>
            </a:r>
            <a:r>
              <a:rPr lang="fr-CA" sz="1200" dirty="0" err="1"/>
              <a:t>is</a:t>
            </a:r>
            <a:r>
              <a:rPr lang="fr-CA" sz="1200" dirty="0"/>
              <a:t> open to the </a:t>
            </a:r>
            <a:r>
              <a:rPr lang="fr-CA" sz="1200" dirty="0" err="1"/>
              <a:t>outside</a:t>
            </a:r>
            <a:r>
              <a:rPr lang="fr-CA" sz="1200" dirty="0"/>
              <a:t> to </a:t>
            </a:r>
            <a:r>
              <a:rPr lang="fr-CA" sz="1200" dirty="0" err="1"/>
              <a:t>allow</a:t>
            </a:r>
            <a:r>
              <a:rPr lang="fr-CA" sz="1200" dirty="0"/>
              <a:t> OBS to </a:t>
            </a:r>
            <a:r>
              <a:rPr lang="fr-CA" sz="1200" dirty="0" err="1"/>
              <a:t>reach</a:t>
            </a:r>
            <a:r>
              <a:rPr lang="fr-CA" sz="1200" dirty="0"/>
              <a:t> owlcms</a:t>
            </a:r>
          </a:p>
        </p:txBody>
      </p:sp>
      <p:cxnSp>
        <p:nvCxnSpPr>
          <p:cNvPr id="202" name="Straight Arrow Connector 201">
            <a:extLst>
              <a:ext uri="{FF2B5EF4-FFF2-40B4-BE49-F238E27FC236}">
                <a16:creationId xmlns:a16="http://schemas.microsoft.com/office/drawing/2014/main" id="{1E738DF8-0D72-4AE6-AAE7-CB4F236B2F25}"/>
              </a:ext>
            </a:extLst>
          </p:cNvPr>
          <p:cNvCxnSpPr>
            <a:cxnSpLocks/>
          </p:cNvCxnSpPr>
          <p:nvPr/>
        </p:nvCxnSpPr>
        <p:spPr>
          <a:xfrm>
            <a:off x="8932004" y="5767156"/>
            <a:ext cx="406864" cy="74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TextBox 203">
            <a:extLst>
              <a:ext uri="{FF2B5EF4-FFF2-40B4-BE49-F238E27FC236}">
                <a16:creationId xmlns:a16="http://schemas.microsoft.com/office/drawing/2014/main" id="{D2BC43A0-175B-493B-AABF-9B4F7B5895CB}"/>
              </a:ext>
            </a:extLst>
          </p:cNvPr>
          <p:cNvSpPr txBox="1"/>
          <p:nvPr/>
        </p:nvSpPr>
        <p:spPr>
          <a:xfrm>
            <a:off x="9419327" y="5634771"/>
            <a:ext cx="115768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100" dirty="0"/>
              <a:t>Ethernet or </a:t>
            </a:r>
            <a:r>
              <a:rPr lang="fr-CA" sz="1100" dirty="0" err="1"/>
              <a:t>WiFi</a:t>
            </a:r>
            <a:r>
              <a:rPr lang="fr-CA" sz="1100" dirty="0"/>
              <a:t> </a:t>
            </a:r>
          </a:p>
        </p:txBody>
      </p:sp>
      <p:cxnSp>
        <p:nvCxnSpPr>
          <p:cNvPr id="206" name="Straight Connector 205">
            <a:extLst>
              <a:ext uri="{FF2B5EF4-FFF2-40B4-BE49-F238E27FC236}">
                <a16:creationId xmlns:a16="http://schemas.microsoft.com/office/drawing/2014/main" id="{5C935AFB-B290-45DE-84B2-7DD0C126B796}"/>
              </a:ext>
            </a:extLst>
          </p:cNvPr>
          <p:cNvCxnSpPr>
            <a:cxnSpLocks/>
          </p:cNvCxnSpPr>
          <p:nvPr/>
        </p:nvCxnSpPr>
        <p:spPr>
          <a:xfrm>
            <a:off x="8953721" y="5992379"/>
            <a:ext cx="385147" cy="0"/>
          </a:xfrm>
          <a:prstGeom prst="line">
            <a:avLst/>
          </a:prstGeom>
          <a:ln w="444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8" name="Rectangle 207">
            <a:extLst>
              <a:ext uri="{FF2B5EF4-FFF2-40B4-BE49-F238E27FC236}">
                <a16:creationId xmlns:a16="http://schemas.microsoft.com/office/drawing/2014/main" id="{350B2E3E-4C83-47E6-B42D-D3AAE9E92E93}"/>
              </a:ext>
            </a:extLst>
          </p:cNvPr>
          <p:cNvSpPr/>
          <p:nvPr/>
        </p:nvSpPr>
        <p:spPr>
          <a:xfrm>
            <a:off x="7515140" y="1146339"/>
            <a:ext cx="4306582" cy="52885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209" name="TextBox 208">
            <a:extLst>
              <a:ext uri="{FF2B5EF4-FFF2-40B4-BE49-F238E27FC236}">
                <a16:creationId xmlns:a16="http://schemas.microsoft.com/office/drawing/2014/main" id="{61226B3C-9EB1-4624-BD2A-EE31D5068FAB}"/>
              </a:ext>
            </a:extLst>
          </p:cNvPr>
          <p:cNvSpPr txBox="1"/>
          <p:nvPr/>
        </p:nvSpPr>
        <p:spPr>
          <a:xfrm>
            <a:off x="7465146" y="1073442"/>
            <a:ext cx="400340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400" dirty="0" err="1"/>
              <a:t>Video</a:t>
            </a:r>
            <a:r>
              <a:rPr lang="fr-CA" sz="1400" dirty="0"/>
              <a:t> network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sz="1200" dirty="0" err="1"/>
              <a:t>Does</a:t>
            </a:r>
            <a:r>
              <a:rPr lang="fr-CA" sz="1200" dirty="0"/>
              <a:t> not </a:t>
            </a:r>
            <a:r>
              <a:rPr lang="fr-CA" sz="1200" dirty="0" err="1"/>
              <a:t>interfere</a:t>
            </a:r>
            <a:br>
              <a:rPr lang="fr-CA" sz="1200" dirty="0"/>
            </a:br>
            <a:r>
              <a:rPr lang="fr-CA" sz="1200" dirty="0" err="1"/>
              <a:t>with</a:t>
            </a:r>
            <a:r>
              <a:rPr lang="fr-CA" sz="1200" dirty="0"/>
              <a:t> </a:t>
            </a:r>
            <a:r>
              <a:rPr lang="fr-CA" sz="1200" dirty="0" err="1"/>
              <a:t>competition</a:t>
            </a:r>
            <a:endParaRPr lang="fr-CA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sz="1200" dirty="0" err="1"/>
              <a:t>Should</a:t>
            </a:r>
            <a:r>
              <a:rPr lang="fr-CA" sz="1200" dirty="0"/>
              <a:t> </a:t>
            </a:r>
            <a:r>
              <a:rPr lang="fr-CA" sz="1200" dirty="0" err="1"/>
              <a:t>be</a:t>
            </a:r>
            <a:r>
              <a:rPr lang="fr-CA" sz="1200" dirty="0"/>
              <a:t> </a:t>
            </a:r>
            <a:r>
              <a:rPr lang="fr-CA" sz="1200" dirty="0" err="1"/>
              <a:t>cabled</a:t>
            </a:r>
            <a:r>
              <a:rPr lang="fr-CA" sz="1200" dirty="0"/>
              <a:t> out (*)</a:t>
            </a:r>
          </a:p>
        </p:txBody>
      </p:sp>
      <p:sp>
        <p:nvSpPr>
          <p:cNvPr id="213" name="TextBox 212">
            <a:extLst>
              <a:ext uri="{FF2B5EF4-FFF2-40B4-BE49-F238E27FC236}">
                <a16:creationId xmlns:a16="http://schemas.microsoft.com/office/drawing/2014/main" id="{9F3CA7A6-3357-4C39-B63E-B79EB7A68CB9}"/>
              </a:ext>
            </a:extLst>
          </p:cNvPr>
          <p:cNvSpPr txBox="1"/>
          <p:nvPr/>
        </p:nvSpPr>
        <p:spPr>
          <a:xfrm>
            <a:off x="9419326" y="5840127"/>
            <a:ext cx="13821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100" dirty="0" err="1"/>
              <a:t>Logical</a:t>
            </a:r>
            <a:r>
              <a:rPr lang="fr-CA" sz="1100" dirty="0"/>
              <a:t> IP </a:t>
            </a:r>
            <a:r>
              <a:rPr lang="fr-CA" sz="1100" dirty="0" err="1"/>
              <a:t>connection</a:t>
            </a:r>
            <a:endParaRPr lang="fr-CA" sz="1100" dirty="0"/>
          </a:p>
        </p:txBody>
      </p:sp>
      <p:pic>
        <p:nvPicPr>
          <p:cNvPr id="138" name="Graphic 157" descr="Laptop">
            <a:extLst>
              <a:ext uri="{FF2B5EF4-FFF2-40B4-BE49-F238E27FC236}">
                <a16:creationId xmlns:a16="http://schemas.microsoft.com/office/drawing/2014/main" id="{C0292E6F-F379-44BE-8B4E-D40F68B2B8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1124" y="5085184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9" name="Straight Arrow Connector 138">
            <a:extLst>
              <a:ext uri="{FF2B5EF4-FFF2-40B4-BE49-F238E27FC236}">
                <a16:creationId xmlns:a16="http://schemas.microsoft.com/office/drawing/2014/main" id="{CD152459-C34F-4DC2-B1EF-07B7D1A6CBBA}"/>
              </a:ext>
            </a:extLst>
          </p:cNvPr>
          <p:cNvCxnSpPr>
            <a:cxnSpLocks/>
            <a:stCxn id="138" idx="2"/>
          </p:cNvCxnSpPr>
          <p:nvPr/>
        </p:nvCxnSpPr>
        <p:spPr>
          <a:xfrm flipH="1">
            <a:off x="3622977" y="5542388"/>
            <a:ext cx="6749" cy="2166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or: Elbow 71">
            <a:extLst>
              <a:ext uri="{FF2B5EF4-FFF2-40B4-BE49-F238E27FC236}">
                <a16:creationId xmlns:a16="http://schemas.microsoft.com/office/drawing/2014/main" id="{31C1A72B-8D41-46E6-83ED-89DCF054125F}"/>
              </a:ext>
            </a:extLst>
          </p:cNvPr>
          <p:cNvCxnSpPr>
            <a:cxnSpLocks/>
            <a:endCxn id="174" idx="2"/>
          </p:cNvCxnSpPr>
          <p:nvPr/>
        </p:nvCxnSpPr>
        <p:spPr>
          <a:xfrm rot="5400000">
            <a:off x="4677389" y="4703628"/>
            <a:ext cx="1508021" cy="615013"/>
          </a:xfrm>
          <a:prstGeom prst="bentConnector3">
            <a:avLst>
              <a:gd name="adj1" fmla="val 1155"/>
            </a:avLst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8B45DF9D-2A00-4F9C-8D74-EDE7E83D69BA}"/>
              </a:ext>
            </a:extLst>
          </p:cNvPr>
          <p:cNvGrpSpPr/>
          <p:nvPr/>
        </p:nvGrpSpPr>
        <p:grpSpPr>
          <a:xfrm flipV="1">
            <a:off x="3143672" y="5757741"/>
            <a:ext cx="2448272" cy="428769"/>
            <a:chOff x="4780743" y="4587645"/>
            <a:chExt cx="2448272" cy="428769"/>
          </a:xfrm>
        </p:grpSpPr>
        <p:sp>
          <p:nvSpPr>
            <p:cNvPr id="169" name="Rectangle 168">
              <a:extLst>
                <a:ext uri="{FF2B5EF4-FFF2-40B4-BE49-F238E27FC236}">
                  <a16:creationId xmlns:a16="http://schemas.microsoft.com/office/drawing/2014/main" id="{8AA01354-017F-471A-A0E0-0647939DEA9A}"/>
                </a:ext>
              </a:extLst>
            </p:cNvPr>
            <p:cNvSpPr/>
            <p:nvPr/>
          </p:nvSpPr>
          <p:spPr>
            <a:xfrm>
              <a:off x="4780743" y="4587645"/>
              <a:ext cx="2448272" cy="35676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  <p:sp>
          <p:nvSpPr>
            <p:cNvPr id="171" name="Rectangle 170">
              <a:extLst>
                <a:ext uri="{FF2B5EF4-FFF2-40B4-BE49-F238E27FC236}">
                  <a16:creationId xmlns:a16="http://schemas.microsoft.com/office/drawing/2014/main" id="{74E4660E-819F-46A2-9220-D84B2ABD1F53}"/>
                </a:ext>
              </a:extLst>
            </p:cNvPr>
            <p:cNvSpPr/>
            <p:nvPr/>
          </p:nvSpPr>
          <p:spPr>
            <a:xfrm>
              <a:off x="5140783" y="4944406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  <p:sp>
          <p:nvSpPr>
            <p:cNvPr id="172" name="Rectangle 171">
              <a:extLst>
                <a:ext uri="{FF2B5EF4-FFF2-40B4-BE49-F238E27FC236}">
                  <a16:creationId xmlns:a16="http://schemas.microsoft.com/office/drawing/2014/main" id="{ACC8A185-A00F-48A1-ACF8-D6821819AC79}"/>
                </a:ext>
              </a:extLst>
            </p:cNvPr>
            <p:cNvSpPr/>
            <p:nvPr/>
          </p:nvSpPr>
          <p:spPr>
            <a:xfrm>
              <a:off x="5644839" y="4941938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  <p:sp>
          <p:nvSpPr>
            <p:cNvPr id="173" name="Rectangle 172">
              <a:extLst>
                <a:ext uri="{FF2B5EF4-FFF2-40B4-BE49-F238E27FC236}">
                  <a16:creationId xmlns:a16="http://schemas.microsoft.com/office/drawing/2014/main" id="{B93DDE75-CC01-4B6A-A28A-2D0D1271EF70}"/>
                </a:ext>
              </a:extLst>
            </p:cNvPr>
            <p:cNvSpPr/>
            <p:nvPr/>
          </p:nvSpPr>
          <p:spPr>
            <a:xfrm>
              <a:off x="6148895" y="4939470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  <p:sp>
          <p:nvSpPr>
            <p:cNvPr id="174" name="Rectangle 173">
              <a:extLst>
                <a:ext uri="{FF2B5EF4-FFF2-40B4-BE49-F238E27FC236}">
                  <a16:creationId xmlns:a16="http://schemas.microsoft.com/office/drawing/2014/main" id="{DC6E9037-609E-4546-B1CE-E98DCA3C58F4}"/>
                </a:ext>
              </a:extLst>
            </p:cNvPr>
            <p:cNvSpPr/>
            <p:nvPr/>
          </p:nvSpPr>
          <p:spPr>
            <a:xfrm>
              <a:off x="6652951" y="4937002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</p:grpSp>
      <p:cxnSp>
        <p:nvCxnSpPr>
          <p:cNvPr id="90" name="Connector: Elbow 89">
            <a:extLst>
              <a:ext uri="{FF2B5EF4-FFF2-40B4-BE49-F238E27FC236}">
                <a16:creationId xmlns:a16="http://schemas.microsoft.com/office/drawing/2014/main" id="{2B420ACC-0919-48DE-BE45-28E71249465C}"/>
              </a:ext>
            </a:extLst>
          </p:cNvPr>
          <p:cNvCxnSpPr>
            <a:cxnSpLocks/>
            <a:stCxn id="173" idx="2"/>
            <a:endCxn id="41" idx="2"/>
          </p:cNvCxnSpPr>
          <p:nvPr/>
        </p:nvCxnSpPr>
        <p:spPr>
          <a:xfrm rot="16200000" flipV="1">
            <a:off x="2372878" y="3515719"/>
            <a:ext cx="2693717" cy="180020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3" name="Graphic 157" descr="Laptop">
            <a:extLst>
              <a:ext uri="{FF2B5EF4-FFF2-40B4-BE49-F238E27FC236}">
                <a16:creationId xmlns:a16="http://schemas.microsoft.com/office/drawing/2014/main" id="{3339E372-530B-4EBF-9743-34AE32E90D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353" y="3789040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95" name="Connector: Elbow 194">
            <a:extLst>
              <a:ext uri="{FF2B5EF4-FFF2-40B4-BE49-F238E27FC236}">
                <a16:creationId xmlns:a16="http://schemas.microsoft.com/office/drawing/2014/main" id="{413F8C54-1391-4149-AA6C-787129AF8D31}"/>
              </a:ext>
            </a:extLst>
          </p:cNvPr>
          <p:cNvCxnSpPr>
            <a:cxnSpLocks/>
            <a:stCxn id="110" idx="1"/>
            <a:endCxn id="113" idx="0"/>
          </p:cNvCxnSpPr>
          <p:nvPr/>
        </p:nvCxnSpPr>
        <p:spPr>
          <a:xfrm rot="10800000" flipV="1">
            <a:off x="5933917" y="3593665"/>
            <a:ext cx="3062458" cy="424756"/>
          </a:xfrm>
          <a:prstGeom prst="bentConnector2">
            <a:avLst/>
          </a:prstGeom>
          <a:ln w="444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TextBox 151">
            <a:extLst>
              <a:ext uri="{FF2B5EF4-FFF2-40B4-BE49-F238E27FC236}">
                <a16:creationId xmlns:a16="http://schemas.microsoft.com/office/drawing/2014/main" id="{984213BE-DC2C-4862-8E3A-4AEDFD7DDEDD}"/>
              </a:ext>
            </a:extLst>
          </p:cNvPr>
          <p:cNvSpPr txBox="1"/>
          <p:nvPr/>
        </p:nvSpPr>
        <p:spPr>
          <a:xfrm>
            <a:off x="2526199" y="5883060"/>
            <a:ext cx="13676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000" dirty="0"/>
              <a:t>Commutateur (Switch)</a:t>
            </a:r>
          </a:p>
        </p:txBody>
      </p:sp>
      <p:pic>
        <p:nvPicPr>
          <p:cNvPr id="99" name="Picture 98">
            <a:extLst>
              <a:ext uri="{FF2B5EF4-FFF2-40B4-BE49-F238E27FC236}">
                <a16:creationId xmlns:a16="http://schemas.microsoft.com/office/drawing/2014/main" id="{2391A946-ED78-4282-BE0D-DFD690F4C9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212136" y="3560652"/>
            <a:ext cx="182880" cy="12996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8A21AB8-A383-4A8D-ACAD-F7ECDA52FF3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8930042" y="4295906"/>
            <a:ext cx="584468" cy="294060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59EEBA0-A4BA-4FF1-ACC2-2C2858648818}"/>
              </a:ext>
            </a:extLst>
          </p:cNvPr>
          <p:cNvCxnSpPr>
            <a:stCxn id="19" idx="0"/>
            <a:endCxn id="115" idx="2"/>
          </p:cNvCxnSpPr>
          <p:nvPr/>
        </p:nvCxnSpPr>
        <p:spPr>
          <a:xfrm flipV="1">
            <a:off x="9222276" y="3967368"/>
            <a:ext cx="3463" cy="3285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8" name="TextBox 97">
            <a:extLst>
              <a:ext uri="{FF2B5EF4-FFF2-40B4-BE49-F238E27FC236}">
                <a16:creationId xmlns:a16="http://schemas.microsoft.com/office/drawing/2014/main" id="{B7933762-5CAF-434F-87D2-1A61797BF7A7}"/>
              </a:ext>
            </a:extLst>
          </p:cNvPr>
          <p:cNvSpPr txBox="1"/>
          <p:nvPr/>
        </p:nvSpPr>
        <p:spPr>
          <a:xfrm>
            <a:off x="8742479" y="2016888"/>
            <a:ext cx="3978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3200" dirty="0">
                <a:solidFill>
                  <a:srgbClr val="FF0000"/>
                </a:solidFill>
              </a:rPr>
              <a:t>X</a:t>
            </a:r>
          </a:p>
        </p:txBody>
      </p: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F97D29AC-C37C-470D-ADEB-8EC59CFC37A7}"/>
              </a:ext>
            </a:extLst>
          </p:cNvPr>
          <p:cNvCxnSpPr>
            <a:cxnSpLocks/>
            <a:stCxn id="35" idx="0"/>
            <a:endCxn id="86" idx="1"/>
          </p:cNvCxnSpPr>
          <p:nvPr/>
        </p:nvCxnSpPr>
        <p:spPr>
          <a:xfrm flipH="1" flipV="1">
            <a:off x="10158380" y="1719028"/>
            <a:ext cx="48" cy="3789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7" name="Graphic 157" descr="Laptop">
            <a:extLst>
              <a:ext uri="{FF2B5EF4-FFF2-40B4-BE49-F238E27FC236}">
                <a16:creationId xmlns:a16="http://schemas.microsoft.com/office/drawing/2014/main" id="{259D6300-B54E-4A17-9614-6C1C12FA34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8536" y="5090471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87EE1876-B44B-4966-81A2-7A973D965A94}"/>
              </a:ext>
            </a:extLst>
          </p:cNvPr>
          <p:cNvCxnSpPr>
            <a:cxnSpLocks/>
            <a:stCxn id="117" idx="2"/>
          </p:cNvCxnSpPr>
          <p:nvPr/>
        </p:nvCxnSpPr>
        <p:spPr>
          <a:xfrm flipH="1">
            <a:off x="1510389" y="5547675"/>
            <a:ext cx="6749" cy="2166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9" name="Graphic 157" descr="Laptop">
            <a:extLst>
              <a:ext uri="{FF2B5EF4-FFF2-40B4-BE49-F238E27FC236}">
                <a16:creationId xmlns:a16="http://schemas.microsoft.com/office/drawing/2014/main" id="{6EB4C6B8-308A-41CE-B93A-29B8A37504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4040" y="5090471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B514DBF8-12FB-49A3-A448-17943D956267}"/>
              </a:ext>
            </a:extLst>
          </p:cNvPr>
          <p:cNvCxnSpPr>
            <a:cxnSpLocks/>
            <a:stCxn id="119" idx="2"/>
          </p:cNvCxnSpPr>
          <p:nvPr/>
        </p:nvCxnSpPr>
        <p:spPr>
          <a:xfrm flipH="1">
            <a:off x="2035893" y="5547675"/>
            <a:ext cx="6749" cy="2166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2" name="Graphic 157" descr="Laptop">
            <a:extLst>
              <a:ext uri="{FF2B5EF4-FFF2-40B4-BE49-F238E27FC236}">
                <a16:creationId xmlns:a16="http://schemas.microsoft.com/office/drawing/2014/main" id="{DFA8061B-F4F5-45F1-ABD1-EC43ABE971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8027" y="5090471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3" name="Straight Arrow Connector 122">
            <a:extLst>
              <a:ext uri="{FF2B5EF4-FFF2-40B4-BE49-F238E27FC236}">
                <a16:creationId xmlns:a16="http://schemas.microsoft.com/office/drawing/2014/main" id="{15F1FE57-4EA8-4ABE-B1E6-80313F49F361}"/>
              </a:ext>
            </a:extLst>
          </p:cNvPr>
          <p:cNvCxnSpPr>
            <a:cxnSpLocks/>
            <a:stCxn id="122" idx="2"/>
          </p:cNvCxnSpPr>
          <p:nvPr/>
        </p:nvCxnSpPr>
        <p:spPr>
          <a:xfrm flipH="1">
            <a:off x="2549880" y="5547675"/>
            <a:ext cx="6749" cy="2166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4" name="Graphic 157" descr="Laptop">
            <a:extLst>
              <a:ext uri="{FF2B5EF4-FFF2-40B4-BE49-F238E27FC236}">
                <a16:creationId xmlns:a16="http://schemas.microsoft.com/office/drawing/2014/main" id="{6A56AD25-DFEB-4BD9-936D-328A3EBFB3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2083" y="5090471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5" name="Straight Arrow Connector 124">
            <a:extLst>
              <a:ext uri="{FF2B5EF4-FFF2-40B4-BE49-F238E27FC236}">
                <a16:creationId xmlns:a16="http://schemas.microsoft.com/office/drawing/2014/main" id="{B715BB04-4DFD-4DC9-B869-D82E7EBDD047}"/>
              </a:ext>
            </a:extLst>
          </p:cNvPr>
          <p:cNvCxnSpPr>
            <a:cxnSpLocks/>
            <a:stCxn id="124" idx="2"/>
          </p:cNvCxnSpPr>
          <p:nvPr/>
        </p:nvCxnSpPr>
        <p:spPr>
          <a:xfrm flipH="1">
            <a:off x="3053936" y="5547675"/>
            <a:ext cx="6749" cy="2166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32A3A338-AB8E-485A-B568-40D1DD5950A2}"/>
              </a:ext>
            </a:extLst>
          </p:cNvPr>
          <p:cNvCxnSpPr>
            <a:stCxn id="193" idx="0"/>
            <a:endCxn id="103" idx="1"/>
          </p:cNvCxnSpPr>
          <p:nvPr/>
        </p:nvCxnSpPr>
        <p:spPr>
          <a:xfrm rot="5400000" flipH="1" flipV="1">
            <a:off x="1180548" y="2618005"/>
            <a:ext cx="1292442" cy="104962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6" name="Graphic 157" descr="Laptop">
            <a:extLst>
              <a:ext uri="{FF2B5EF4-FFF2-40B4-BE49-F238E27FC236}">
                <a16:creationId xmlns:a16="http://schemas.microsoft.com/office/drawing/2014/main" id="{B7CC7ABB-5CAF-460B-BA91-0EDE0B2390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962" y="3789040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7" name="Graphic 157" descr="Laptop">
            <a:extLst>
              <a:ext uri="{FF2B5EF4-FFF2-40B4-BE49-F238E27FC236}">
                <a16:creationId xmlns:a16="http://schemas.microsoft.com/office/drawing/2014/main" id="{094B222D-10FA-41DD-AC35-BA1E47D789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019" y="3799920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8" name="Connector: Elbow 127">
            <a:extLst>
              <a:ext uri="{FF2B5EF4-FFF2-40B4-BE49-F238E27FC236}">
                <a16:creationId xmlns:a16="http://schemas.microsoft.com/office/drawing/2014/main" id="{E1F44F5A-BE82-43DA-B2FD-7674B1183E9C}"/>
              </a:ext>
            </a:extLst>
          </p:cNvPr>
          <p:cNvCxnSpPr>
            <a:cxnSpLocks/>
            <a:endCxn id="103" idx="1"/>
          </p:cNvCxnSpPr>
          <p:nvPr/>
        </p:nvCxnSpPr>
        <p:spPr>
          <a:xfrm flipV="1">
            <a:off x="785441" y="2496598"/>
            <a:ext cx="1566143" cy="1292440"/>
          </a:xfrm>
          <a:prstGeom prst="bentConnector3">
            <a:avLst>
              <a:gd name="adj1" fmla="val -27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Connector: Elbow 128">
            <a:extLst>
              <a:ext uri="{FF2B5EF4-FFF2-40B4-BE49-F238E27FC236}">
                <a16:creationId xmlns:a16="http://schemas.microsoft.com/office/drawing/2014/main" id="{CBC04A75-5CAC-4166-B20A-7F413A3E0368}"/>
              </a:ext>
            </a:extLst>
          </p:cNvPr>
          <p:cNvCxnSpPr>
            <a:cxnSpLocks/>
            <a:stCxn id="126" idx="0"/>
            <a:endCxn id="103" idx="1"/>
          </p:cNvCxnSpPr>
          <p:nvPr/>
        </p:nvCxnSpPr>
        <p:spPr>
          <a:xfrm rot="5400000" flipH="1" flipV="1">
            <a:off x="1426353" y="2863809"/>
            <a:ext cx="1292442" cy="55802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0" name="Picture 129">
            <a:extLst>
              <a:ext uri="{FF2B5EF4-FFF2-40B4-BE49-F238E27FC236}">
                <a16:creationId xmlns:a16="http://schemas.microsoft.com/office/drawing/2014/main" id="{619812F6-61BE-487C-8C44-AD04771EE3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702788" y="3570131"/>
            <a:ext cx="182880" cy="129967"/>
          </a:xfrm>
          <a:prstGeom prst="rect">
            <a:avLst/>
          </a:prstGeom>
        </p:spPr>
      </p:pic>
      <p:pic>
        <p:nvPicPr>
          <p:cNvPr id="131" name="Picture 130">
            <a:extLst>
              <a:ext uri="{FF2B5EF4-FFF2-40B4-BE49-F238E27FC236}">
                <a16:creationId xmlns:a16="http://schemas.microsoft.com/office/drawing/2014/main" id="{3CF42520-89E8-4A5D-B7B6-601146C34A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95400" y="3579610"/>
            <a:ext cx="182880" cy="129967"/>
          </a:xfrm>
          <a:prstGeom prst="rect">
            <a:avLst/>
          </a:prstGeom>
        </p:spPr>
      </p:pic>
      <p:sp>
        <p:nvSpPr>
          <p:cNvPr id="91" name="Title 75">
            <a:extLst>
              <a:ext uri="{FF2B5EF4-FFF2-40B4-BE49-F238E27FC236}">
                <a16:creationId xmlns:a16="http://schemas.microsoft.com/office/drawing/2014/main" id="{CF6A5B10-FBD3-4548-95E0-18DA2284672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53012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r>
              <a:rPr lang="en-CA" dirty="0"/>
              <a:t>Alternate Wi-Fi Networking Setup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BDA1E802-0912-450D-A05F-030329C2A47E}"/>
              </a:ext>
            </a:extLst>
          </p:cNvPr>
          <p:cNvSpPr txBox="1"/>
          <p:nvPr/>
        </p:nvSpPr>
        <p:spPr>
          <a:xfrm>
            <a:off x="8840482" y="5229200"/>
            <a:ext cx="280878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100" dirty="0"/>
              <a:t>(*) if no </a:t>
            </a:r>
            <a:r>
              <a:rPr lang="fr-CA" sz="1100" dirty="0" err="1"/>
              <a:t>cabling</a:t>
            </a:r>
            <a:r>
              <a:rPr lang="fr-CA" sz="1100" dirty="0"/>
              <a:t>, the </a:t>
            </a:r>
            <a:r>
              <a:rPr lang="fr-CA" sz="1100" dirty="0" err="1"/>
              <a:t>device</a:t>
            </a:r>
            <a:r>
              <a:rPr lang="fr-CA" sz="1100" dirty="0"/>
              <a:t> can </a:t>
            </a:r>
            <a:r>
              <a:rPr lang="fr-CA" sz="1100" dirty="0" err="1"/>
              <a:t>be</a:t>
            </a:r>
            <a:r>
              <a:rPr lang="fr-CA" sz="1100" dirty="0"/>
              <a:t> </a:t>
            </a:r>
            <a:r>
              <a:rPr lang="fr-CA" sz="1100" dirty="0" err="1"/>
              <a:t>configured</a:t>
            </a:r>
            <a:br>
              <a:rPr lang="fr-CA" sz="1100" dirty="0"/>
            </a:br>
            <a:r>
              <a:rPr lang="fr-CA" sz="1100" dirty="0"/>
              <a:t>as a </a:t>
            </a:r>
            <a:r>
              <a:rPr lang="fr-CA" sz="1100" dirty="0" err="1"/>
              <a:t>WiFi</a:t>
            </a:r>
            <a:r>
              <a:rPr lang="fr-CA" sz="1100" dirty="0"/>
              <a:t> bridge, </a:t>
            </a:r>
            <a:r>
              <a:rPr lang="fr-CA" sz="1100" dirty="0" err="1"/>
              <a:t>testing</a:t>
            </a:r>
            <a:r>
              <a:rPr lang="fr-CA" sz="1100" dirty="0"/>
              <a:t> </a:t>
            </a:r>
            <a:r>
              <a:rPr lang="fr-CA" sz="1100" dirty="0" err="1"/>
              <a:t>beforehand</a:t>
            </a:r>
            <a:r>
              <a:rPr lang="fr-CA" sz="1100" dirty="0"/>
              <a:t> </a:t>
            </a:r>
            <a:r>
              <a:rPr lang="fr-CA" sz="1100" dirty="0" err="1"/>
              <a:t>required</a:t>
            </a:r>
            <a:r>
              <a:rPr lang="fr-CA" sz="11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477906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19D93-9CA9-4405-9C30-081CF7960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59619"/>
          </a:xfrm>
        </p:spPr>
        <p:txBody>
          <a:bodyPr/>
          <a:lstStyle/>
          <a:p>
            <a:r>
              <a:rPr lang="en-CA" noProof="0" dirty="0"/>
              <a:t>Recommendations for equipment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119B67-78C1-4131-B3DD-9A001D3DFD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4784"/>
            <a:ext cx="7202016" cy="5112568"/>
          </a:xfrm>
        </p:spPr>
        <p:txBody>
          <a:bodyPr>
            <a:normAutofit fontScale="85000" lnSpcReduction="20000"/>
          </a:bodyPr>
          <a:lstStyle/>
          <a:p>
            <a:r>
              <a:rPr lang="en-CA" noProof="0" dirty="0"/>
              <a:t>Use a video-capable (gaming) router for video</a:t>
            </a:r>
          </a:p>
          <a:p>
            <a:r>
              <a:rPr lang="en-CA" noProof="0" dirty="0"/>
              <a:t>Use small-business Power-over-Ethernet (PoE) switches</a:t>
            </a:r>
          </a:p>
          <a:p>
            <a:pPr lvl="1"/>
            <a:r>
              <a:rPr lang="en-CA" noProof="0" dirty="0"/>
              <a:t>For example </a:t>
            </a:r>
            <a:r>
              <a:rPr lang="en-CA" noProof="0" dirty="0" err="1"/>
              <a:t>tp</a:t>
            </a:r>
            <a:r>
              <a:rPr lang="en-CA" noProof="0" dirty="0"/>
              <a:t>-link TL-SG1008P has 4 PoE ports, 4 normal ports, handles 1Gbps.</a:t>
            </a:r>
          </a:p>
          <a:p>
            <a:pPr lvl="1"/>
            <a:r>
              <a:rPr lang="en-CA" noProof="0" dirty="0"/>
              <a:t>Use one per platform</a:t>
            </a:r>
          </a:p>
          <a:p>
            <a:pPr lvl="1"/>
            <a:r>
              <a:rPr lang="en-CA" noProof="0" dirty="0"/>
              <a:t>PoE switches allow connecting </a:t>
            </a:r>
            <a:r>
              <a:rPr lang="en-CA" noProof="0" dirty="0" err="1"/>
              <a:t>WiFi</a:t>
            </a:r>
            <a:r>
              <a:rPr lang="en-CA" noProof="0" dirty="0"/>
              <a:t> access points without having to bring electrical wiring</a:t>
            </a:r>
          </a:p>
          <a:p>
            <a:r>
              <a:rPr lang="en-CA" noProof="0" dirty="0"/>
              <a:t>Use redundant </a:t>
            </a:r>
            <a:r>
              <a:rPr lang="en-CA" noProof="0" dirty="0" err="1"/>
              <a:t>WiFi</a:t>
            </a:r>
            <a:r>
              <a:rPr lang="en-CA" noProof="0" dirty="0"/>
              <a:t> access points</a:t>
            </a:r>
          </a:p>
          <a:p>
            <a:pPr lvl="1"/>
            <a:r>
              <a:rPr lang="en-CA" noProof="0" dirty="0"/>
              <a:t>For example, </a:t>
            </a:r>
            <a:r>
              <a:rPr lang="en-CA" noProof="0" dirty="0" err="1"/>
              <a:t>tp</a:t>
            </a:r>
            <a:r>
              <a:rPr lang="en-CA" noProof="0" dirty="0"/>
              <a:t>-link AC1200 EAP225 Outdoor</a:t>
            </a:r>
            <a:endParaRPr lang="en-CA" dirty="0"/>
          </a:p>
          <a:p>
            <a:pPr lvl="2"/>
            <a:r>
              <a:rPr lang="en-CA" noProof="0" dirty="0"/>
              <a:t>can be mounted on a phone tripod, correct wave shape</a:t>
            </a:r>
          </a:p>
          <a:p>
            <a:pPr lvl="2"/>
            <a:r>
              <a:rPr lang="en-CA" noProof="0" dirty="0"/>
              <a:t>disk-shaped antennas are meant for upside-down ceiling mount</a:t>
            </a:r>
          </a:p>
          <a:p>
            <a:pPr lvl="1"/>
            <a:r>
              <a:rPr lang="en-CA" noProof="0" dirty="0"/>
              <a:t>Use one (or more) access point for the main platform area, one for warm-up area</a:t>
            </a:r>
          </a:p>
          <a:p>
            <a:pPr lvl="1"/>
            <a:r>
              <a:rPr lang="en-CA" noProof="0" dirty="0"/>
              <a:t>Use </a:t>
            </a:r>
            <a:r>
              <a:rPr lang="en-CA" dirty="0"/>
              <a:t>the vendor’s </a:t>
            </a:r>
            <a:r>
              <a:rPr lang="en-CA" noProof="0" dirty="0"/>
              <a:t>management software to create a single unified </a:t>
            </a:r>
            <a:r>
              <a:rPr lang="en-CA" noProof="0" dirty="0" err="1"/>
              <a:t>WiFi</a:t>
            </a:r>
            <a:r>
              <a:rPr lang="en-CA" noProof="0" dirty="0"/>
              <a:t> network with redundancy and roaming (</a:t>
            </a:r>
            <a:r>
              <a:rPr lang="en-CA" noProof="0" dirty="0" err="1"/>
              <a:t>e.g</a:t>
            </a:r>
            <a:r>
              <a:rPr lang="en-CA" dirty="0"/>
              <a:t>. </a:t>
            </a:r>
            <a:r>
              <a:rPr lang="en-CA" dirty="0" err="1"/>
              <a:t>tp</a:t>
            </a:r>
            <a:r>
              <a:rPr lang="en-CA" dirty="0"/>
              <a:t>-link Omada)</a:t>
            </a:r>
            <a:endParaRPr lang="en-CA" noProof="0" dirty="0"/>
          </a:p>
          <a:p>
            <a:pPr lvl="1"/>
            <a:r>
              <a:rPr lang="en-CA" noProof="0" dirty="0"/>
              <a:t>Use proper length Ethernet cables, avoid needlessly long cables, check connectors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0C9AD8C-4F8E-46EB-8491-A0E85FDF6E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4312" y="1235795"/>
            <a:ext cx="2214635" cy="4941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2595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C43A0D-9CDA-491C-97C0-A5013E659E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87611"/>
          </a:xfrm>
        </p:spPr>
        <p:txBody>
          <a:bodyPr/>
          <a:lstStyle/>
          <a:p>
            <a:r>
              <a:rPr lang="en-CA" noProof="0" dirty="0"/>
              <a:t>Miscellaneous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CC6AC6-E486-4F65-AB31-4168E20787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noProof="0" dirty="0"/>
              <a:t>Use a </a:t>
            </a:r>
            <a:r>
              <a:rPr lang="en-CA" u="sng" noProof="0" dirty="0"/>
              <a:t>well-ventilated laptop</a:t>
            </a:r>
            <a:r>
              <a:rPr lang="en-CA" noProof="0" dirty="0"/>
              <a:t> </a:t>
            </a:r>
            <a:r>
              <a:rPr lang="en-CA" dirty="0"/>
              <a:t>as the main </a:t>
            </a:r>
            <a:r>
              <a:rPr lang="en-CA" noProof="0" dirty="0"/>
              <a:t>owlcms computer.  Wire the main computer using ethernet wiring.</a:t>
            </a:r>
          </a:p>
          <a:p>
            <a:r>
              <a:rPr lang="en-CA" noProof="0" dirty="0"/>
              <a:t>Use a separate laptop for the competition clerks</a:t>
            </a:r>
          </a:p>
          <a:p>
            <a:pPr lvl="1"/>
            <a:r>
              <a:rPr lang="en-CA" noProof="0" dirty="0"/>
              <a:t>This is the only laptop that needs Office (or compatible) and a printer</a:t>
            </a:r>
          </a:p>
          <a:p>
            <a:pPr lvl="1"/>
            <a:r>
              <a:rPr lang="en-CA" dirty="0"/>
              <a:t>All PCs used should be known to run cool even after a day.</a:t>
            </a:r>
          </a:p>
          <a:p>
            <a:r>
              <a:rPr lang="en-CA" noProof="0" dirty="0"/>
              <a:t>Get </a:t>
            </a:r>
            <a:r>
              <a:rPr lang="en-CA" dirty="0"/>
              <a:t>walkie-talkies (or a walkie-talkie app) for communications between </a:t>
            </a:r>
            <a:r>
              <a:rPr lang="en-CA" dirty="0" err="1"/>
              <a:t>marshall</a:t>
            </a:r>
            <a:r>
              <a:rPr lang="en-CA" dirty="0"/>
              <a:t> and announcer</a:t>
            </a:r>
            <a:endParaRPr lang="en-CA" noProof="0" dirty="0"/>
          </a:p>
          <a:p>
            <a:endParaRPr lang="en-CA" noProof="0" dirty="0"/>
          </a:p>
          <a:p>
            <a:pPr lvl="1"/>
            <a:endParaRPr lang="en-CA" noProof="0" dirty="0"/>
          </a:p>
        </p:txBody>
      </p:sp>
    </p:spTree>
    <p:extLst>
      <p:ext uri="{BB962C8B-B14F-4D97-AF65-F5344CB8AC3E}">
        <p14:creationId xmlns:p14="http://schemas.microsoft.com/office/powerpoint/2010/main" val="36792633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63597E-DA36-4561-B14E-F171E67252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59619"/>
          </a:xfrm>
        </p:spPr>
        <p:txBody>
          <a:bodyPr/>
          <a:lstStyle/>
          <a:p>
            <a:r>
              <a:rPr lang="en-CA" noProof="0" dirty="0"/>
              <a:t>Laptops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CC6F7-9B84-4808-AF4D-186B426FCA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4784"/>
            <a:ext cx="10515600" cy="4692179"/>
          </a:xfrm>
        </p:spPr>
        <p:txBody>
          <a:bodyPr>
            <a:normAutofit/>
          </a:bodyPr>
          <a:lstStyle/>
          <a:p>
            <a:r>
              <a:rPr lang="en-CA" noProof="0" dirty="0"/>
              <a:t>Use a fast, modern laptop for owlcms</a:t>
            </a:r>
          </a:p>
          <a:p>
            <a:pPr lvl="1"/>
            <a:r>
              <a:rPr lang="en-CA" dirty="0"/>
              <a:t>Do not run anything else on that laptop</a:t>
            </a:r>
          </a:p>
          <a:p>
            <a:pPr lvl="1"/>
            <a:r>
              <a:rPr lang="en-CA" dirty="0"/>
              <a:t>Clearly mark the laptop as “hand-off”</a:t>
            </a:r>
          </a:p>
          <a:p>
            <a:pPr lvl="1"/>
            <a:r>
              <a:rPr lang="en-CA" noProof="0" dirty="0"/>
              <a:t>Disable BitLocker if enabled (this is critical)</a:t>
            </a:r>
          </a:p>
          <a:p>
            <a:pPr lvl="1"/>
            <a:r>
              <a:rPr lang="en-CA" dirty="0"/>
              <a:t>Disable Firewall, Runtime protections and antivirus during the competition</a:t>
            </a:r>
          </a:p>
          <a:p>
            <a:pPr lvl="1"/>
            <a:r>
              <a:rPr lang="en-CA" dirty="0"/>
              <a:t>Assign a predetermined address to the laptop (DHCP reservation or fixed IP)</a:t>
            </a:r>
          </a:p>
          <a:p>
            <a:r>
              <a:rPr lang="en-CA" dirty="0"/>
              <a:t>Use a separate laptop for the competition clerks</a:t>
            </a:r>
          </a:p>
          <a:p>
            <a:pPr lvl="1"/>
            <a:r>
              <a:rPr lang="en-CA" dirty="0"/>
              <a:t>Make sure Office licence is enabled and printer is configured</a:t>
            </a:r>
          </a:p>
          <a:p>
            <a:r>
              <a:rPr lang="en-CA" dirty="0"/>
              <a:t>For laptops as display devices</a:t>
            </a:r>
          </a:p>
          <a:p>
            <a:pPr lvl="1"/>
            <a:r>
              <a:rPr lang="en-CA" dirty="0"/>
              <a:t>Disable runtime protections e.g. “smart screen” and suchlike that want to check over the internet</a:t>
            </a:r>
          </a:p>
        </p:txBody>
      </p:sp>
    </p:spTree>
    <p:extLst>
      <p:ext uri="{BB962C8B-B14F-4D97-AF65-F5344CB8AC3E}">
        <p14:creationId xmlns:p14="http://schemas.microsoft.com/office/powerpoint/2010/main" val="5371290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63597E-DA36-4561-B14E-F171E67252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59619"/>
          </a:xfrm>
        </p:spPr>
        <p:txBody>
          <a:bodyPr/>
          <a:lstStyle/>
          <a:p>
            <a:r>
              <a:rPr lang="en-CA" noProof="0" dirty="0"/>
              <a:t>Competition Secretary and Clerks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CC6F7-9B84-4808-AF4D-186B426FCA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4784"/>
            <a:ext cx="10515600" cy="4692179"/>
          </a:xfrm>
        </p:spPr>
        <p:txBody>
          <a:bodyPr>
            <a:normAutofit fontScale="92500" lnSpcReduction="20000"/>
          </a:bodyPr>
          <a:lstStyle/>
          <a:p>
            <a:r>
              <a:rPr lang="en-CA" dirty="0"/>
              <a:t>Make sure you have the most recent stable version. Get comfortable with it.</a:t>
            </a:r>
          </a:p>
          <a:p>
            <a:r>
              <a:rPr lang="en-CA" dirty="0"/>
              <a:t>Load the database as early as possible</a:t>
            </a:r>
          </a:p>
          <a:p>
            <a:pPr lvl="1"/>
            <a:r>
              <a:rPr lang="en-CA" dirty="0"/>
              <a:t>Circulate the starting list as soon as possible after the end of registration so errors can be caught (inverted names/surnames, wrong groups, </a:t>
            </a:r>
            <a:r>
              <a:rPr lang="en-CA" dirty="0" err="1"/>
              <a:t>etc</a:t>
            </a:r>
            <a:r>
              <a:rPr lang="en-CA" dirty="0"/>
              <a:t>)</a:t>
            </a:r>
          </a:p>
          <a:p>
            <a:pPr lvl="1"/>
            <a:r>
              <a:rPr lang="en-CA" dirty="0"/>
              <a:t>Enter all the scheduling and referee information in the software</a:t>
            </a:r>
          </a:p>
          <a:p>
            <a:pPr lvl="1"/>
            <a:r>
              <a:rPr lang="en-CA" dirty="0"/>
              <a:t>Make sure that you allocate lot numbers</a:t>
            </a:r>
          </a:p>
          <a:p>
            <a:pPr lvl="1"/>
            <a:r>
              <a:rPr lang="en-CA" dirty="0"/>
              <a:t>Check that you can print the starting cards – use the IWF format</a:t>
            </a:r>
          </a:p>
          <a:p>
            <a:r>
              <a:rPr lang="en-CA" dirty="0"/>
              <a:t>Designate competition clerks (</a:t>
            </a:r>
            <a:r>
              <a:rPr lang="en-CA" u="sng" dirty="0"/>
              <a:t>in addition to the competition director) </a:t>
            </a:r>
            <a:r>
              <a:rPr lang="en-CA" dirty="0"/>
              <a:t>that will handle all the key-in and produce the documents</a:t>
            </a:r>
          </a:p>
          <a:p>
            <a:r>
              <a:rPr lang="en-CA" dirty="0"/>
              <a:t>Create reminders for the clerks</a:t>
            </a:r>
          </a:p>
          <a:p>
            <a:pPr lvl="1"/>
            <a:r>
              <a:rPr lang="en-CA" dirty="0"/>
              <a:t>What documents to print when</a:t>
            </a:r>
          </a:p>
          <a:p>
            <a:pPr lvl="2"/>
            <a:r>
              <a:rPr lang="en-CA" dirty="0"/>
              <a:t>Starting weights, jury sheet, result sheets, medals, final package</a:t>
            </a:r>
          </a:p>
          <a:p>
            <a:pPr lvl="1"/>
            <a:r>
              <a:rPr lang="en-CA" dirty="0"/>
              <a:t>Checks to perform – </a:t>
            </a:r>
            <a:r>
              <a:rPr lang="en-CA" dirty="0" err="1"/>
              <a:t>eg.</a:t>
            </a:r>
            <a:r>
              <a:rPr lang="en-CA" dirty="0"/>
              <a:t> Start numbers allocated at the end of weigh-in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569232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63597E-DA36-4561-B14E-F171E67252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59619"/>
          </a:xfrm>
        </p:spPr>
        <p:txBody>
          <a:bodyPr/>
          <a:lstStyle/>
          <a:p>
            <a:r>
              <a:rPr lang="en-CA" noProof="0" dirty="0"/>
              <a:t>Marshal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CC6F7-9B84-4808-AF4D-186B426FCA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4784"/>
            <a:ext cx="10515600" cy="4692179"/>
          </a:xfrm>
        </p:spPr>
        <p:txBody>
          <a:bodyPr>
            <a:normAutofit fontScale="92500"/>
          </a:bodyPr>
          <a:lstStyle/>
          <a:p>
            <a:r>
              <a:rPr lang="en-CA" dirty="0"/>
              <a:t>In addition to the international or national technical official acting as Marshal, appoint a second official (provincial OK), or even an experienced athlete to assist</a:t>
            </a:r>
          </a:p>
          <a:p>
            <a:pPr lvl="1"/>
            <a:r>
              <a:rPr lang="en-CA" dirty="0"/>
              <a:t>Assistant can grab updated cards and read the changes to the marshal doing data entry (or the opposite)</a:t>
            </a:r>
          </a:p>
          <a:p>
            <a:pPr lvl="1"/>
            <a:r>
              <a:rPr lang="en-CA" dirty="0"/>
              <a:t>Assistant and marshal can cross-check that changes have been entered correctly</a:t>
            </a:r>
          </a:p>
          <a:p>
            <a:pPr lvl="1"/>
            <a:r>
              <a:rPr lang="en-CA" dirty="0"/>
              <a:t>Assistant can grab athlete currently lifting so marshal can update the card with successful/unsuccessful lifts – automatic progression, etc.</a:t>
            </a:r>
          </a:p>
          <a:p>
            <a:r>
              <a:rPr lang="en-CA" u="sng" dirty="0"/>
              <a:t>Marshal input errors are the most damaging errors</a:t>
            </a:r>
            <a:r>
              <a:rPr lang="en-CA" dirty="0"/>
              <a:t> to competition flow as they often take a while to spot and fix.</a:t>
            </a:r>
          </a:p>
          <a:p>
            <a:pPr lvl="1"/>
            <a:r>
              <a:rPr lang="en-CA" dirty="0"/>
              <a:t>If the system crashes, you can go on with flags if the marshal cards are correct.</a:t>
            </a:r>
          </a:p>
          <a:p>
            <a:pPr lvl="1"/>
            <a:r>
              <a:rPr lang="en-CA" dirty="0"/>
              <a:t>A marshal error prevent going ahead even if the system is fully functional</a:t>
            </a:r>
          </a:p>
        </p:txBody>
      </p:sp>
    </p:spTree>
    <p:extLst>
      <p:ext uri="{BB962C8B-B14F-4D97-AF65-F5344CB8AC3E}">
        <p14:creationId xmlns:p14="http://schemas.microsoft.com/office/powerpoint/2010/main" val="17998423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63597E-DA36-4561-B14E-F171E67252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59619"/>
          </a:xfrm>
        </p:spPr>
        <p:txBody>
          <a:bodyPr/>
          <a:lstStyle/>
          <a:p>
            <a:r>
              <a:rPr lang="en-CA" noProof="0" dirty="0"/>
              <a:t>Sound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CC6F7-9B84-4808-AF4D-186B426FCA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4784"/>
            <a:ext cx="10515600" cy="4692179"/>
          </a:xfrm>
        </p:spPr>
        <p:txBody>
          <a:bodyPr>
            <a:normAutofit fontScale="85000" lnSpcReduction="10000"/>
          </a:bodyPr>
          <a:lstStyle/>
          <a:p>
            <a:r>
              <a:rPr lang="en-CA" noProof="0" dirty="0"/>
              <a:t>Connect the speakers for down/timer sounds directly </a:t>
            </a:r>
            <a:r>
              <a:rPr lang="en-CA" u="sng" noProof="0" dirty="0"/>
              <a:t>to the athlete-facing display</a:t>
            </a:r>
            <a:r>
              <a:rPr lang="en-CA" noProof="0" dirty="0"/>
              <a:t>.</a:t>
            </a:r>
          </a:p>
          <a:p>
            <a:pPr lvl="1"/>
            <a:r>
              <a:rPr lang="en-CA" noProof="0" dirty="0"/>
              <a:t>Sounds are emitted immediately on decisions, directly from the browser</a:t>
            </a:r>
          </a:p>
          <a:p>
            <a:pPr lvl="1"/>
            <a:r>
              <a:rPr lang="en-CA" noProof="0" dirty="0"/>
              <a:t>Use a </a:t>
            </a:r>
            <a:r>
              <a:rPr lang="en-CA" u="sng" noProof="0" dirty="0"/>
              <a:t>dedicated speaker </a:t>
            </a:r>
            <a:r>
              <a:rPr lang="en-CA" noProof="0" dirty="0"/>
              <a:t>for the timer and down signal</a:t>
            </a:r>
          </a:p>
          <a:p>
            <a:pPr lvl="2"/>
            <a:r>
              <a:rPr lang="en-CA" noProof="0" dirty="0"/>
              <a:t>A speaker with a « line in » and a built-in amplifier works well</a:t>
            </a:r>
          </a:p>
          <a:p>
            <a:pPr lvl="2"/>
            <a:r>
              <a:rPr lang="en-CA" dirty="0"/>
              <a:t>Alternately, any good quality wired PC speaker can do – but do not use Bluetooth/Digital speakers because of perceptible lag</a:t>
            </a:r>
            <a:endParaRPr lang="en-CA" noProof="0" dirty="0"/>
          </a:p>
          <a:p>
            <a:pPr lvl="1"/>
            <a:r>
              <a:rPr lang="en-CA" u="sng" noProof="0" dirty="0"/>
              <a:t>AVOID going through </a:t>
            </a:r>
            <a:r>
              <a:rPr lang="en-CA" u="sng" dirty="0"/>
              <a:t>the announcer public-address mixer</a:t>
            </a:r>
          </a:p>
          <a:p>
            <a:pPr lvl="2"/>
            <a:r>
              <a:rPr lang="en-CA" noProof="0" dirty="0"/>
              <a:t>If the sound output is through a laptop headphone jack, it can be very difficult to set a sound mixer to work well with both announcer voice and the sounds</a:t>
            </a:r>
          </a:p>
          <a:p>
            <a:r>
              <a:rPr lang="en-CA" dirty="0"/>
              <a:t>The sound system must be tested beforehand</a:t>
            </a:r>
          </a:p>
          <a:p>
            <a:pPr lvl="1"/>
            <a:r>
              <a:rPr lang="en-CA" dirty="0"/>
              <a:t>And even if you do, </a:t>
            </a:r>
            <a:r>
              <a:rPr lang="en-CA" i="1" u="sng" dirty="0"/>
              <a:t>it never works on the morning of the competition</a:t>
            </a:r>
            <a:r>
              <a:rPr lang="en-CA" dirty="0"/>
              <a:t>.  </a:t>
            </a:r>
          </a:p>
          <a:p>
            <a:pPr lvl="1"/>
            <a:r>
              <a:rPr lang="en-CA" dirty="0"/>
              <a:t>Have access to someone with actual experience with the specific equipment you’re using</a:t>
            </a:r>
          </a:p>
          <a:p>
            <a:pPr lvl="1"/>
            <a:r>
              <a:rPr lang="en-CA" noProof="0" dirty="0"/>
              <a:t>Make sure you have adapters between 1/8 and ¼ inch plugs and all the required cables.</a:t>
            </a:r>
          </a:p>
          <a:p>
            <a:r>
              <a:rPr lang="en-CA" dirty="0"/>
              <a:t>Additional batteries for the speaker, spare microphone (they get dropped)</a:t>
            </a:r>
            <a:endParaRPr lang="en-CA" noProof="0" dirty="0"/>
          </a:p>
        </p:txBody>
      </p:sp>
    </p:spTree>
    <p:extLst>
      <p:ext uri="{BB962C8B-B14F-4D97-AF65-F5344CB8AC3E}">
        <p14:creationId xmlns:p14="http://schemas.microsoft.com/office/powerpoint/2010/main" val="3936827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63597E-DA36-4561-B14E-F171E67252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59619"/>
          </a:xfrm>
        </p:spPr>
        <p:txBody>
          <a:bodyPr/>
          <a:lstStyle/>
          <a:p>
            <a:r>
              <a:rPr lang="en-CA" noProof="0" dirty="0"/>
              <a:t>Video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CC6F7-9B84-4808-AF4D-186B426FCA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4784"/>
            <a:ext cx="10515600" cy="4692179"/>
          </a:xfrm>
        </p:spPr>
        <p:txBody>
          <a:bodyPr>
            <a:normAutofit/>
          </a:bodyPr>
          <a:lstStyle/>
          <a:p>
            <a:r>
              <a:rPr lang="en-CA" noProof="0" dirty="0"/>
              <a:t>It is probably simpler to use a separate camera (USB or phone with correct USB software) unless you have professional video</a:t>
            </a:r>
          </a:p>
          <a:p>
            <a:pPr lvl="1"/>
            <a:r>
              <a:rPr lang="en-CA" noProof="0" dirty="0"/>
              <a:t>If you are sharing the same video input from a video camera for streaming as you are for the warmup room, test beforehand to ensure that splitter/cabling/video capture card works</a:t>
            </a:r>
          </a:p>
          <a:p>
            <a:r>
              <a:rPr lang="en-CA" noProof="0" dirty="0"/>
              <a:t>Get proficient with the video streaming software (OBS or other)</a:t>
            </a:r>
          </a:p>
          <a:p>
            <a:r>
              <a:rPr lang="en-CA" dirty="0"/>
              <a:t>Make sure you understand how scheduling works on the streaming site if you preschedule your live streaming</a:t>
            </a:r>
          </a:p>
          <a:p>
            <a:pPr lvl="1"/>
            <a:r>
              <a:rPr lang="en-CA" dirty="0"/>
              <a:t>You may be prevented from starting a stream if the session is late (or over).</a:t>
            </a:r>
          </a:p>
          <a:p>
            <a:pPr lvl="1"/>
            <a:r>
              <a:rPr lang="en-CA" dirty="0"/>
              <a:t>You need to know how to go back to YouTube live (or Facebook live or …) proficiently even when under stress/duress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5481835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63597E-DA36-4561-B14E-F171E67252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59619"/>
          </a:xfrm>
        </p:spPr>
        <p:txBody>
          <a:bodyPr/>
          <a:lstStyle/>
          <a:p>
            <a:r>
              <a:rPr lang="en-CA" noProof="0" dirty="0"/>
              <a:t>Additional Items for Large Competitions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CC6F7-9B84-4808-AF4D-186B426FCA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4784"/>
            <a:ext cx="10515600" cy="46921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noProof="0" dirty="0"/>
              <a:t>For a large competition, plan to have additional monitors</a:t>
            </a:r>
          </a:p>
          <a:p>
            <a:r>
              <a:rPr lang="en-CA" dirty="0"/>
              <a:t>A monitor so the announcer can see the scoreboard (in addition to the laptop)</a:t>
            </a:r>
          </a:p>
          <a:p>
            <a:r>
              <a:rPr lang="en-CA" noProof="0" dirty="0"/>
              <a:t>A monitor so the marshal and coaches can check that changes </a:t>
            </a:r>
            <a:r>
              <a:rPr lang="en-CA" noProof="0" dirty="0" err="1"/>
              <a:t>ar</a:t>
            </a:r>
            <a:r>
              <a:rPr lang="en-CA" dirty="0"/>
              <a:t>e as expected on the scoreboard</a:t>
            </a:r>
          </a:p>
          <a:p>
            <a:r>
              <a:rPr lang="en-CA" noProof="0" dirty="0"/>
              <a:t>A monitor so the jury can see the scoreboard</a:t>
            </a:r>
          </a:p>
          <a:p>
            <a:pPr marL="0" indent="0">
              <a:buNone/>
            </a:pPr>
            <a:r>
              <a:rPr lang="en-CA" dirty="0"/>
              <a:t>Other items:</a:t>
            </a:r>
          </a:p>
          <a:p>
            <a:r>
              <a:rPr lang="en-CA" dirty="0"/>
              <a:t>Walkie-talkies from </a:t>
            </a:r>
            <a:r>
              <a:rPr lang="en-CA" dirty="0" err="1"/>
              <a:t>marshall</a:t>
            </a:r>
            <a:r>
              <a:rPr lang="en-CA" dirty="0"/>
              <a:t> to announcer</a:t>
            </a:r>
          </a:p>
          <a:p>
            <a:r>
              <a:rPr lang="en-CA" noProof="0" dirty="0"/>
              <a:t>USB hub if the jury laptop only has 3 ports</a:t>
            </a:r>
          </a:p>
        </p:txBody>
      </p:sp>
    </p:spTree>
    <p:extLst>
      <p:ext uri="{BB962C8B-B14F-4D97-AF65-F5344CB8AC3E}">
        <p14:creationId xmlns:p14="http://schemas.microsoft.com/office/powerpoint/2010/main" val="19121704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19D93-9CA9-4405-9C30-081CF7960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CA" dirty="0"/>
              <a:t>Networking Checklist</a:t>
            </a:r>
            <a:endParaRPr lang="en-CA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119B67-78C1-4131-B3DD-9A001D3DFD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4784"/>
            <a:ext cx="10515600" cy="469217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CA" noProof="0" dirty="0"/>
              <a:t>Frequently encountered problems (hard-learned lessons)</a:t>
            </a:r>
            <a:endParaRPr lang="en-CA" dirty="0"/>
          </a:p>
          <a:p>
            <a:r>
              <a:rPr lang="en-CA" dirty="0"/>
              <a:t>Avoid Facility Wi-Fi</a:t>
            </a:r>
          </a:p>
          <a:p>
            <a:pPr lvl="1"/>
            <a:r>
              <a:rPr lang="en-CA" noProof="0" dirty="0"/>
              <a:t>Do NOT use </a:t>
            </a:r>
            <a:r>
              <a:rPr lang="en-CA" dirty="0"/>
              <a:t>facility Wi-Fi for the competition traffic itself</a:t>
            </a:r>
          </a:p>
          <a:p>
            <a:pPr lvl="1"/>
            <a:r>
              <a:rPr lang="en-CA" dirty="0"/>
              <a:t>Facility Wi-Fi often cannot cope with video traffic and video will lag</a:t>
            </a:r>
          </a:p>
          <a:p>
            <a:pPr lvl="2"/>
            <a:r>
              <a:rPr lang="en-CA" dirty="0"/>
              <a:t>Use a wired connection for video out if at all possible</a:t>
            </a:r>
          </a:p>
          <a:p>
            <a:r>
              <a:rPr lang="en-CA" noProof="0" dirty="0"/>
              <a:t>Private Wi-Fi configuration</a:t>
            </a:r>
          </a:p>
          <a:p>
            <a:pPr lvl="1"/>
            <a:r>
              <a:rPr lang="en-CA" noProof="0" dirty="0"/>
              <a:t>Owlcms server MUST be wired to a switch or router (not on Wi-Fi)</a:t>
            </a:r>
          </a:p>
          <a:p>
            <a:pPr lvl="1"/>
            <a:r>
              <a:rPr lang="en-CA" dirty="0"/>
              <a:t>Use MIMO or redundant antennas</a:t>
            </a:r>
          </a:p>
          <a:p>
            <a:pPr lvl="2"/>
            <a:r>
              <a:rPr lang="en-CA" noProof="0" dirty="0"/>
              <a:t>A single router </a:t>
            </a:r>
            <a:r>
              <a:rPr lang="en-CA" dirty="0"/>
              <a:t>is unlikely to cover a wide area correctly </a:t>
            </a:r>
          </a:p>
          <a:p>
            <a:pPr lvl="2"/>
            <a:r>
              <a:rPr lang="en-CA" dirty="0"/>
              <a:t>Humans are a very effective Wi-Fi shield. Loaders and refs block signal.</a:t>
            </a:r>
          </a:p>
          <a:p>
            <a:pPr lvl="2"/>
            <a:r>
              <a:rPr lang="en-CA" dirty="0"/>
              <a:t>Large distance between marshal, jury, main scoreboard, etc.</a:t>
            </a:r>
          </a:p>
          <a:p>
            <a:pPr lvl="1"/>
            <a:r>
              <a:rPr lang="en-CA" noProof="0" dirty="0"/>
              <a:t>5GHz often not</a:t>
            </a:r>
            <a:r>
              <a:rPr lang="en-CA" dirty="0"/>
              <a:t> reliable, use 2.4GHz or make sure band switching is available</a:t>
            </a:r>
            <a:endParaRPr lang="en-CA" noProof="0" dirty="0"/>
          </a:p>
          <a:p>
            <a:r>
              <a:rPr lang="en-CA" noProof="0" dirty="0"/>
              <a:t>Keep video traffic separate from competition traffic using a switch or a separate router</a:t>
            </a:r>
          </a:p>
          <a:p>
            <a:pPr lvl="1"/>
            <a:r>
              <a:rPr lang="en-CA" u="sng" noProof="0" dirty="0"/>
              <a:t>Many</a:t>
            </a:r>
            <a:r>
              <a:rPr lang="en-CA" noProof="0" dirty="0"/>
              <a:t> route</a:t>
            </a:r>
            <a:r>
              <a:rPr lang="en-CA" dirty="0" err="1"/>
              <a:t>rs</a:t>
            </a:r>
            <a:r>
              <a:rPr lang="en-CA" dirty="0"/>
              <a:t> fail to handle sustained video traffic; bad built-in switches fail to keep up.</a:t>
            </a:r>
          </a:p>
        </p:txBody>
      </p:sp>
    </p:spTree>
    <p:extLst>
      <p:ext uri="{BB962C8B-B14F-4D97-AF65-F5344CB8AC3E}">
        <p14:creationId xmlns:p14="http://schemas.microsoft.com/office/powerpoint/2010/main" val="3537167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Group 77">
            <a:extLst>
              <a:ext uri="{FF2B5EF4-FFF2-40B4-BE49-F238E27FC236}">
                <a16:creationId xmlns:a16="http://schemas.microsoft.com/office/drawing/2014/main" id="{C09B12F5-3A08-4030-9EB0-24C36005F479}"/>
              </a:ext>
            </a:extLst>
          </p:cNvPr>
          <p:cNvGrpSpPr/>
          <p:nvPr/>
        </p:nvGrpSpPr>
        <p:grpSpPr>
          <a:xfrm flipV="1">
            <a:off x="909267" y="5736517"/>
            <a:ext cx="2448272" cy="428769"/>
            <a:chOff x="4780743" y="4587645"/>
            <a:chExt cx="2448272" cy="428769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CAA13C98-962C-42A2-B0B1-75BC1B2E70AE}"/>
                </a:ext>
              </a:extLst>
            </p:cNvPr>
            <p:cNvSpPr/>
            <p:nvPr/>
          </p:nvSpPr>
          <p:spPr>
            <a:xfrm>
              <a:off x="4780743" y="4587645"/>
              <a:ext cx="2448272" cy="35676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EDE4E674-54F1-42DD-9B82-C2CFDC3C66C5}"/>
                </a:ext>
              </a:extLst>
            </p:cNvPr>
            <p:cNvSpPr/>
            <p:nvPr/>
          </p:nvSpPr>
          <p:spPr>
            <a:xfrm>
              <a:off x="5140783" y="4944406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99C9EEC0-3B2A-45B5-89BD-89241625A9EF}"/>
                </a:ext>
              </a:extLst>
            </p:cNvPr>
            <p:cNvSpPr/>
            <p:nvPr/>
          </p:nvSpPr>
          <p:spPr>
            <a:xfrm>
              <a:off x="5644839" y="4941938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429051E5-381A-4A0B-955C-DF79D7C66381}"/>
                </a:ext>
              </a:extLst>
            </p:cNvPr>
            <p:cNvSpPr/>
            <p:nvPr/>
          </p:nvSpPr>
          <p:spPr>
            <a:xfrm>
              <a:off x="6148895" y="4939470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01306FD8-B11D-4E55-88EE-27DB148E0DA8}"/>
                </a:ext>
              </a:extLst>
            </p:cNvPr>
            <p:cNvSpPr/>
            <p:nvPr/>
          </p:nvSpPr>
          <p:spPr>
            <a:xfrm>
              <a:off x="6652951" y="4937002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</p:grpSp>
      <p:sp>
        <p:nvSpPr>
          <p:cNvPr id="86" name="Thought Bubble: Cloud 85">
            <a:extLst>
              <a:ext uri="{FF2B5EF4-FFF2-40B4-BE49-F238E27FC236}">
                <a16:creationId xmlns:a16="http://schemas.microsoft.com/office/drawing/2014/main" id="{015244E2-5618-4B8B-8BFA-D45976ABD90D}"/>
              </a:ext>
            </a:extLst>
          </p:cNvPr>
          <p:cNvSpPr/>
          <p:nvPr/>
        </p:nvSpPr>
        <p:spPr>
          <a:xfrm>
            <a:off x="3575096" y="1312819"/>
            <a:ext cx="1415587" cy="522833"/>
          </a:xfrm>
          <a:prstGeom prst="cloudCallout">
            <a:avLst>
              <a:gd name="adj1" fmla="val -7169"/>
              <a:gd name="adj2" fmla="val 322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E8D38BCD-6C5A-440C-85F3-EC475A271956}"/>
              </a:ext>
            </a:extLst>
          </p:cNvPr>
          <p:cNvCxnSpPr>
            <a:cxnSpLocks/>
            <a:endCxn id="86" idx="1"/>
          </p:cNvCxnSpPr>
          <p:nvPr/>
        </p:nvCxnSpPr>
        <p:spPr>
          <a:xfrm flipH="1" flipV="1">
            <a:off x="4282890" y="1835095"/>
            <a:ext cx="48" cy="3789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0" name="Graphic 6" descr="Laptop">
            <a:extLst>
              <a:ext uri="{FF2B5EF4-FFF2-40B4-BE49-F238E27FC236}">
                <a16:creationId xmlns:a16="http://schemas.microsoft.com/office/drawing/2014/main" id="{0821E5EE-91D3-45FD-8FF0-11AB2164C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1187" y="3123509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5E7A9EB4-582B-4052-9281-A83C8301F35F}"/>
              </a:ext>
            </a:extLst>
          </p:cNvPr>
          <p:cNvGrpSpPr/>
          <p:nvPr/>
        </p:nvGrpSpPr>
        <p:grpSpPr>
          <a:xfrm>
            <a:off x="5696913" y="3996808"/>
            <a:ext cx="596638" cy="696851"/>
            <a:chOff x="6251256" y="3738627"/>
            <a:chExt cx="596638" cy="696851"/>
          </a:xfrm>
        </p:grpSpPr>
        <p:pic>
          <p:nvPicPr>
            <p:cNvPr id="113" name="Graphic 6" descr="Laptop">
              <a:extLst>
                <a:ext uri="{FF2B5EF4-FFF2-40B4-BE49-F238E27FC236}">
                  <a16:creationId xmlns:a16="http://schemas.microsoft.com/office/drawing/2014/main" id="{CF7B2BCB-B358-4AE4-82F4-DC0932CD71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duotone>
                <a:prstClr val="black"/>
                <a:srgbClr val="7030A0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05952" y="3738627"/>
              <a:ext cx="457204" cy="457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AAF12F8E-9889-4C2D-9CB8-5B4D4D68C374}"/>
                </a:ext>
              </a:extLst>
            </p:cNvPr>
            <p:cNvSpPr txBox="1"/>
            <p:nvPr/>
          </p:nvSpPr>
          <p:spPr>
            <a:xfrm>
              <a:off x="6251256" y="4035368"/>
              <a:ext cx="59663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1000" dirty="0">
                  <a:effectLst/>
                </a:rPr>
                <a:t>Owlcms</a:t>
              </a:r>
              <a:br>
                <a:rPr lang="en-CA" sz="1000" dirty="0">
                  <a:effectLst/>
                </a:rPr>
              </a:br>
              <a:endParaRPr lang="en-CA" sz="1000" dirty="0"/>
            </a:p>
          </p:txBody>
        </p:sp>
      </p:grpSp>
      <p:sp>
        <p:nvSpPr>
          <p:cNvPr id="115" name="TextBox 114">
            <a:extLst>
              <a:ext uri="{FF2B5EF4-FFF2-40B4-BE49-F238E27FC236}">
                <a16:creationId xmlns:a16="http://schemas.microsoft.com/office/drawing/2014/main" id="{888F63D6-FD7F-4253-91F7-EBEB2D2D203A}"/>
              </a:ext>
            </a:extLst>
          </p:cNvPr>
          <p:cNvSpPr txBox="1"/>
          <p:nvPr/>
        </p:nvSpPr>
        <p:spPr>
          <a:xfrm>
            <a:off x="5769076" y="3203494"/>
            <a:ext cx="39946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00" dirty="0">
                <a:effectLst/>
              </a:rPr>
              <a:t>OBS</a:t>
            </a:r>
            <a:endParaRPr lang="en-CA" sz="100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5E3BC31-DA0C-4A4C-8CCF-9941DE5FFCD1}"/>
              </a:ext>
            </a:extLst>
          </p:cNvPr>
          <p:cNvGrpSpPr/>
          <p:nvPr/>
        </p:nvGrpSpPr>
        <p:grpSpPr>
          <a:xfrm>
            <a:off x="2389411" y="2125605"/>
            <a:ext cx="2448272" cy="921742"/>
            <a:chOff x="4558647" y="2657217"/>
            <a:chExt cx="2448272" cy="921742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DD6048A8-9141-4730-AACE-D33D573017A3}"/>
                </a:ext>
              </a:extLst>
            </p:cNvPr>
            <p:cNvSpPr/>
            <p:nvPr/>
          </p:nvSpPr>
          <p:spPr>
            <a:xfrm>
              <a:off x="4558647" y="3150190"/>
              <a:ext cx="2448272" cy="35676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27D7A2AC-D108-46DE-9EEC-D37299CE1ED7}"/>
                </a:ext>
              </a:extLst>
            </p:cNvPr>
            <p:cNvSpPr/>
            <p:nvPr/>
          </p:nvSpPr>
          <p:spPr>
            <a:xfrm>
              <a:off x="4918687" y="3506951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D3DD861A-049A-49B4-ADC4-307F9C7D1107}"/>
                </a:ext>
              </a:extLst>
            </p:cNvPr>
            <p:cNvSpPr/>
            <p:nvPr/>
          </p:nvSpPr>
          <p:spPr>
            <a:xfrm>
              <a:off x="5422743" y="3504483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83447D46-4567-41C0-8416-2B5ED99F9F83}"/>
                </a:ext>
              </a:extLst>
            </p:cNvPr>
            <p:cNvSpPr/>
            <p:nvPr/>
          </p:nvSpPr>
          <p:spPr>
            <a:xfrm>
              <a:off x="5926799" y="3502015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B6400B4F-CBAF-4E24-BB05-192C23D6903A}"/>
                </a:ext>
              </a:extLst>
            </p:cNvPr>
            <p:cNvSpPr/>
            <p:nvPr/>
          </p:nvSpPr>
          <p:spPr>
            <a:xfrm>
              <a:off x="6430855" y="3499547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27DF7D1D-951C-4D7C-BC74-9502FE641018}"/>
                </a:ext>
              </a:extLst>
            </p:cNvPr>
            <p:cNvSpPr/>
            <p:nvPr/>
          </p:nvSpPr>
          <p:spPr>
            <a:xfrm>
              <a:off x="6358895" y="2786871"/>
              <a:ext cx="216024" cy="7200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90C4F415-5FD9-4BF8-94FB-ABC3A3BBD9BD}"/>
                </a:ext>
              </a:extLst>
            </p:cNvPr>
            <p:cNvSpPr/>
            <p:nvPr/>
          </p:nvSpPr>
          <p:spPr>
            <a:xfrm>
              <a:off x="5926799" y="2858879"/>
              <a:ext cx="1080120" cy="29543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01DBD5E6-5DC8-4DD6-9978-D0BFCB45446E}"/>
                </a:ext>
              </a:extLst>
            </p:cNvPr>
            <p:cNvSpPr txBox="1"/>
            <p:nvPr/>
          </p:nvSpPr>
          <p:spPr>
            <a:xfrm>
              <a:off x="5998807" y="2883485"/>
              <a:ext cx="100380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000" dirty="0">
                  <a:effectLst/>
                </a:rPr>
                <a:t>107.171.217.85</a:t>
              </a:r>
              <a:endParaRPr lang="en-CA" sz="1000" dirty="0"/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D24D91B4-F575-4930-A046-505DBAA53ADA}"/>
                </a:ext>
              </a:extLst>
            </p:cNvPr>
            <p:cNvSpPr txBox="1"/>
            <p:nvPr/>
          </p:nvSpPr>
          <p:spPr>
            <a:xfrm>
              <a:off x="5513864" y="3198055"/>
              <a:ext cx="80663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000" dirty="0">
                  <a:effectLst/>
                </a:rPr>
                <a:t>192.168.0.1</a:t>
              </a:r>
              <a:endParaRPr lang="en-CA" sz="1000" dirty="0"/>
            </a:p>
          </p:txBody>
        </p: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56690F8C-9340-444F-8D87-52C983D671C3}"/>
                </a:ext>
              </a:extLst>
            </p:cNvPr>
            <p:cNvGrpSpPr/>
            <p:nvPr/>
          </p:nvGrpSpPr>
          <p:grpSpPr>
            <a:xfrm>
              <a:off x="4558647" y="2858879"/>
              <a:ext cx="1368152" cy="295435"/>
              <a:chOff x="1085069" y="2104442"/>
              <a:chExt cx="1368152" cy="295435"/>
            </a:xfrm>
          </p:grpSpPr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930228C3-2549-45C2-B6AF-86AD8D154840}"/>
                  </a:ext>
                </a:extLst>
              </p:cNvPr>
              <p:cNvSpPr/>
              <p:nvPr/>
            </p:nvSpPr>
            <p:spPr>
              <a:xfrm>
                <a:off x="1085069" y="2104442"/>
                <a:ext cx="1368152" cy="295435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  <p:pic>
            <p:nvPicPr>
              <p:cNvPr id="104" name="Picture 103">
                <a:extLst>
                  <a:ext uri="{FF2B5EF4-FFF2-40B4-BE49-F238E27FC236}">
                    <a16:creationId xmlns:a16="http://schemas.microsoft.com/office/drawing/2014/main" id="{59AF7D6F-8A43-476D-9719-9259329BE5E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837473B0-CC2E-450A-ABE3-18F120FF3D39}">
                    <a1611:picAttrSrcUrl xmlns:a1611="http://schemas.microsoft.com/office/drawing/2016/11/main" r:id="rId4"/>
                  </a:ext>
                </a:extLst>
              </a:blip>
              <a:stretch>
                <a:fillRect/>
              </a:stretch>
            </p:blipFill>
            <p:spPr>
              <a:xfrm>
                <a:off x="1691850" y="2187014"/>
                <a:ext cx="182880" cy="134684"/>
              </a:xfrm>
              <a:prstGeom prst="rect">
                <a:avLst/>
              </a:prstGeom>
            </p:spPr>
          </p:pic>
        </p:grp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E9A6C595-FE90-465B-970C-F5794889D74A}"/>
                </a:ext>
              </a:extLst>
            </p:cNvPr>
            <p:cNvSpPr txBox="1"/>
            <p:nvPr/>
          </p:nvSpPr>
          <p:spPr>
            <a:xfrm>
              <a:off x="5973637" y="2657217"/>
              <a:ext cx="45557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1000" dirty="0">
                  <a:effectLst/>
                </a:rPr>
                <a:t>WAN</a:t>
              </a:r>
              <a:endParaRPr lang="en-CA" sz="1000" dirty="0"/>
            </a:p>
          </p:txBody>
        </p:sp>
      </p:grpSp>
      <p:sp>
        <p:nvSpPr>
          <p:cNvPr id="150" name="TextBox 149">
            <a:extLst>
              <a:ext uri="{FF2B5EF4-FFF2-40B4-BE49-F238E27FC236}">
                <a16:creationId xmlns:a16="http://schemas.microsoft.com/office/drawing/2014/main" id="{3E481F2B-82AA-4CA3-810C-F4822DC742A2}"/>
              </a:ext>
            </a:extLst>
          </p:cNvPr>
          <p:cNvSpPr txBox="1"/>
          <p:nvPr/>
        </p:nvSpPr>
        <p:spPr>
          <a:xfrm>
            <a:off x="1355386" y="2327266"/>
            <a:ext cx="10958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/>
              <a:t>Competition</a:t>
            </a:r>
            <a:br>
              <a:rPr lang="en-CA" sz="1400" dirty="0"/>
            </a:br>
            <a:r>
              <a:rPr lang="en-CA" sz="1400" dirty="0"/>
              <a:t>Router (*)</a:t>
            </a:r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8CA8C790-2476-4E2E-B1B6-A88961F97B19}"/>
              </a:ext>
            </a:extLst>
          </p:cNvPr>
          <p:cNvSpPr txBox="1"/>
          <p:nvPr/>
        </p:nvSpPr>
        <p:spPr>
          <a:xfrm>
            <a:off x="6293551" y="1403249"/>
            <a:ext cx="8467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00" dirty="0">
                <a:effectLst/>
              </a:rPr>
              <a:t>Heroku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publicresults</a:t>
            </a:r>
            <a:endParaRPr lang="en-CA" sz="1000" dirty="0"/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0C5BDD38-42AC-41F7-8DC7-A3BD4B2141E6}"/>
              </a:ext>
            </a:extLst>
          </p:cNvPr>
          <p:cNvSpPr txBox="1"/>
          <p:nvPr/>
        </p:nvSpPr>
        <p:spPr>
          <a:xfrm>
            <a:off x="5608512" y="1418638"/>
            <a:ext cx="7072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00" dirty="0">
                <a:effectLst/>
              </a:rPr>
              <a:t>Video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streaming</a:t>
            </a:r>
            <a:endParaRPr lang="en-CA" sz="1000" dirty="0"/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A1E2C51B-E26A-40F9-8CCA-0D34F975B0B3}"/>
              </a:ext>
            </a:extLst>
          </p:cNvPr>
          <p:cNvSpPr/>
          <p:nvPr/>
        </p:nvSpPr>
        <p:spPr>
          <a:xfrm>
            <a:off x="324736" y="1124726"/>
            <a:ext cx="7321259" cy="52885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cxnSp>
        <p:nvCxnSpPr>
          <p:cNvPr id="202" name="Straight Arrow Connector 201">
            <a:extLst>
              <a:ext uri="{FF2B5EF4-FFF2-40B4-BE49-F238E27FC236}">
                <a16:creationId xmlns:a16="http://schemas.microsoft.com/office/drawing/2014/main" id="{1E738DF8-0D72-4AE6-AAE7-CB4F236B2F25}"/>
              </a:ext>
            </a:extLst>
          </p:cNvPr>
          <p:cNvCxnSpPr>
            <a:cxnSpLocks/>
          </p:cNvCxnSpPr>
          <p:nvPr/>
        </p:nvCxnSpPr>
        <p:spPr>
          <a:xfrm>
            <a:off x="5573347" y="6517940"/>
            <a:ext cx="406864" cy="74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TextBox 203">
            <a:extLst>
              <a:ext uri="{FF2B5EF4-FFF2-40B4-BE49-F238E27FC236}">
                <a16:creationId xmlns:a16="http://schemas.microsoft.com/office/drawing/2014/main" id="{D2BC43A0-175B-493B-AABF-9B4F7B5895CB}"/>
              </a:ext>
            </a:extLst>
          </p:cNvPr>
          <p:cNvSpPr txBox="1"/>
          <p:nvPr/>
        </p:nvSpPr>
        <p:spPr>
          <a:xfrm>
            <a:off x="6003520" y="6379175"/>
            <a:ext cx="17491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100" dirty="0"/>
              <a:t>Physical or WIFI connection</a:t>
            </a:r>
          </a:p>
        </p:txBody>
      </p:sp>
      <p:cxnSp>
        <p:nvCxnSpPr>
          <p:cNvPr id="206" name="Straight Connector 205">
            <a:extLst>
              <a:ext uri="{FF2B5EF4-FFF2-40B4-BE49-F238E27FC236}">
                <a16:creationId xmlns:a16="http://schemas.microsoft.com/office/drawing/2014/main" id="{5C935AFB-B290-45DE-84B2-7DD0C126B796}"/>
              </a:ext>
            </a:extLst>
          </p:cNvPr>
          <p:cNvCxnSpPr>
            <a:cxnSpLocks/>
          </p:cNvCxnSpPr>
          <p:nvPr/>
        </p:nvCxnSpPr>
        <p:spPr>
          <a:xfrm>
            <a:off x="5595064" y="6678559"/>
            <a:ext cx="385147" cy="0"/>
          </a:xfrm>
          <a:prstGeom prst="line">
            <a:avLst/>
          </a:prstGeom>
          <a:ln w="444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3" name="TextBox 212">
            <a:extLst>
              <a:ext uri="{FF2B5EF4-FFF2-40B4-BE49-F238E27FC236}">
                <a16:creationId xmlns:a16="http://schemas.microsoft.com/office/drawing/2014/main" id="{9F3CA7A6-3357-4C39-B63E-B79EB7A68CB9}"/>
              </a:ext>
            </a:extLst>
          </p:cNvPr>
          <p:cNvSpPr txBox="1"/>
          <p:nvPr/>
        </p:nvSpPr>
        <p:spPr>
          <a:xfrm>
            <a:off x="5999609" y="6551766"/>
            <a:ext cx="6655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100" dirty="0"/>
              <a:t>IP traffic</a:t>
            </a:r>
          </a:p>
        </p:txBody>
      </p:sp>
      <p:pic>
        <p:nvPicPr>
          <p:cNvPr id="138" name="Graphic 157" descr="Laptop">
            <a:extLst>
              <a:ext uri="{FF2B5EF4-FFF2-40B4-BE49-F238E27FC236}">
                <a16:creationId xmlns:a16="http://schemas.microsoft.com/office/drawing/2014/main" id="{C0292E6F-F379-44BE-8B4E-D40F68B2B8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596" y="5093837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9" name="Straight Arrow Connector 138">
            <a:extLst>
              <a:ext uri="{FF2B5EF4-FFF2-40B4-BE49-F238E27FC236}">
                <a16:creationId xmlns:a16="http://schemas.microsoft.com/office/drawing/2014/main" id="{CD152459-C34F-4DC2-B1EF-07B7D1A6CBBA}"/>
              </a:ext>
            </a:extLst>
          </p:cNvPr>
          <p:cNvCxnSpPr>
            <a:cxnSpLocks/>
            <a:stCxn id="138" idx="2"/>
          </p:cNvCxnSpPr>
          <p:nvPr/>
        </p:nvCxnSpPr>
        <p:spPr>
          <a:xfrm flipH="1">
            <a:off x="2857449" y="5551041"/>
            <a:ext cx="6749" cy="2166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or: Elbow 71">
            <a:extLst>
              <a:ext uri="{FF2B5EF4-FFF2-40B4-BE49-F238E27FC236}">
                <a16:creationId xmlns:a16="http://schemas.microsoft.com/office/drawing/2014/main" id="{31C1A72B-8D41-46E6-83ED-89DCF054125F}"/>
              </a:ext>
            </a:extLst>
          </p:cNvPr>
          <p:cNvCxnSpPr>
            <a:cxnSpLocks/>
            <a:stCxn id="114" idx="1"/>
            <a:endCxn id="174" idx="2"/>
          </p:cNvCxnSpPr>
          <p:nvPr/>
        </p:nvCxnSpPr>
        <p:spPr>
          <a:xfrm rot="10800000" flipV="1">
            <a:off x="4882155" y="4493604"/>
            <a:ext cx="814759" cy="1248734"/>
          </a:xfrm>
          <a:prstGeom prst="bentConnector2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8B45DF9D-2A00-4F9C-8D74-EDE7E83D69BA}"/>
              </a:ext>
            </a:extLst>
          </p:cNvPr>
          <p:cNvGrpSpPr/>
          <p:nvPr/>
        </p:nvGrpSpPr>
        <p:grpSpPr>
          <a:xfrm flipV="1">
            <a:off x="2901934" y="5734934"/>
            <a:ext cx="2448272" cy="428769"/>
            <a:chOff x="4780743" y="4587645"/>
            <a:chExt cx="2448272" cy="428769"/>
          </a:xfrm>
        </p:grpSpPr>
        <p:sp>
          <p:nvSpPr>
            <p:cNvPr id="169" name="Rectangle 168">
              <a:extLst>
                <a:ext uri="{FF2B5EF4-FFF2-40B4-BE49-F238E27FC236}">
                  <a16:creationId xmlns:a16="http://schemas.microsoft.com/office/drawing/2014/main" id="{8AA01354-017F-471A-A0E0-0647939DEA9A}"/>
                </a:ext>
              </a:extLst>
            </p:cNvPr>
            <p:cNvSpPr/>
            <p:nvPr/>
          </p:nvSpPr>
          <p:spPr>
            <a:xfrm>
              <a:off x="4780743" y="4587645"/>
              <a:ext cx="2448272" cy="35676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171" name="Rectangle 170">
              <a:extLst>
                <a:ext uri="{FF2B5EF4-FFF2-40B4-BE49-F238E27FC236}">
                  <a16:creationId xmlns:a16="http://schemas.microsoft.com/office/drawing/2014/main" id="{74E4660E-819F-46A2-9220-D84B2ABD1F53}"/>
                </a:ext>
              </a:extLst>
            </p:cNvPr>
            <p:cNvSpPr/>
            <p:nvPr/>
          </p:nvSpPr>
          <p:spPr>
            <a:xfrm>
              <a:off x="5140783" y="4944406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172" name="Rectangle 171">
              <a:extLst>
                <a:ext uri="{FF2B5EF4-FFF2-40B4-BE49-F238E27FC236}">
                  <a16:creationId xmlns:a16="http://schemas.microsoft.com/office/drawing/2014/main" id="{ACC8A185-A00F-48A1-ACF8-D6821819AC79}"/>
                </a:ext>
              </a:extLst>
            </p:cNvPr>
            <p:cNvSpPr/>
            <p:nvPr/>
          </p:nvSpPr>
          <p:spPr>
            <a:xfrm>
              <a:off x="5644839" y="4941938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173" name="Rectangle 172">
              <a:extLst>
                <a:ext uri="{FF2B5EF4-FFF2-40B4-BE49-F238E27FC236}">
                  <a16:creationId xmlns:a16="http://schemas.microsoft.com/office/drawing/2014/main" id="{B93DDE75-CC01-4B6A-A28A-2D0D1271EF70}"/>
                </a:ext>
              </a:extLst>
            </p:cNvPr>
            <p:cNvSpPr/>
            <p:nvPr/>
          </p:nvSpPr>
          <p:spPr>
            <a:xfrm>
              <a:off x="6148895" y="4939470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174" name="Rectangle 173">
              <a:extLst>
                <a:ext uri="{FF2B5EF4-FFF2-40B4-BE49-F238E27FC236}">
                  <a16:creationId xmlns:a16="http://schemas.microsoft.com/office/drawing/2014/main" id="{DC6E9037-609E-4546-B1CE-E98DCA3C58F4}"/>
                </a:ext>
              </a:extLst>
            </p:cNvPr>
            <p:cNvSpPr/>
            <p:nvPr/>
          </p:nvSpPr>
          <p:spPr>
            <a:xfrm>
              <a:off x="6652951" y="4937002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</p:grpSp>
      <p:cxnSp>
        <p:nvCxnSpPr>
          <p:cNvPr id="90" name="Connector: Elbow 89">
            <a:extLst>
              <a:ext uri="{FF2B5EF4-FFF2-40B4-BE49-F238E27FC236}">
                <a16:creationId xmlns:a16="http://schemas.microsoft.com/office/drawing/2014/main" id="{2B420ACC-0919-48DE-BE45-28E71249465C}"/>
              </a:ext>
            </a:extLst>
          </p:cNvPr>
          <p:cNvCxnSpPr>
            <a:cxnSpLocks/>
            <a:stCxn id="173" idx="2"/>
            <a:endCxn id="43" idx="2"/>
          </p:cNvCxnSpPr>
          <p:nvPr/>
        </p:nvCxnSpPr>
        <p:spPr>
          <a:xfrm rot="16200000" flipV="1">
            <a:off x="2773108" y="4134879"/>
            <a:ext cx="2697459" cy="51252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TextBox 175">
            <a:extLst>
              <a:ext uri="{FF2B5EF4-FFF2-40B4-BE49-F238E27FC236}">
                <a16:creationId xmlns:a16="http://schemas.microsoft.com/office/drawing/2014/main" id="{E5878553-636F-4E9F-8CD9-A749F5F87023}"/>
              </a:ext>
            </a:extLst>
          </p:cNvPr>
          <p:cNvSpPr txBox="1"/>
          <p:nvPr/>
        </p:nvSpPr>
        <p:spPr>
          <a:xfrm>
            <a:off x="2893467" y="2174540"/>
            <a:ext cx="3978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3200" dirty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984213BE-DC2C-4862-8E3A-4AEDFD7DDEDD}"/>
              </a:ext>
            </a:extLst>
          </p:cNvPr>
          <p:cNvSpPr txBox="1"/>
          <p:nvPr/>
        </p:nvSpPr>
        <p:spPr>
          <a:xfrm>
            <a:off x="1434212" y="5854860"/>
            <a:ext cx="21884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/>
              <a:t>PoE-capable Switch (one per platform)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8E12A0B5-4A81-48D7-A2B9-75F0C8A44135}"/>
              </a:ext>
            </a:extLst>
          </p:cNvPr>
          <p:cNvSpPr txBox="1"/>
          <p:nvPr/>
        </p:nvSpPr>
        <p:spPr>
          <a:xfrm>
            <a:off x="963641" y="5619518"/>
            <a:ext cx="36099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900" dirty="0"/>
              <a:t>PoE</a:t>
            </a: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6AD1BDFE-56B3-4FC5-B934-184F3036490F}"/>
              </a:ext>
            </a:extLst>
          </p:cNvPr>
          <p:cNvSpPr txBox="1"/>
          <p:nvPr/>
        </p:nvSpPr>
        <p:spPr>
          <a:xfrm>
            <a:off x="1487175" y="5629099"/>
            <a:ext cx="36099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900" dirty="0"/>
              <a:t>PoE</a:t>
            </a:r>
          </a:p>
        </p:txBody>
      </p:sp>
      <p:cxnSp>
        <p:nvCxnSpPr>
          <p:cNvPr id="109" name="Connector: Elbow 108">
            <a:extLst>
              <a:ext uri="{FF2B5EF4-FFF2-40B4-BE49-F238E27FC236}">
                <a16:creationId xmlns:a16="http://schemas.microsoft.com/office/drawing/2014/main" id="{AEC82425-A89A-42BA-B85F-16428A514966}"/>
              </a:ext>
            </a:extLst>
          </p:cNvPr>
          <p:cNvCxnSpPr>
            <a:cxnSpLocks/>
            <a:stCxn id="110" idx="1"/>
            <a:endCxn id="44" idx="2"/>
          </p:cNvCxnSpPr>
          <p:nvPr/>
        </p:nvCxnSpPr>
        <p:spPr>
          <a:xfrm rot="10800000">
            <a:off x="4369631" y="3039943"/>
            <a:ext cx="1371556" cy="312168"/>
          </a:xfrm>
          <a:prstGeom prst="bentConnector2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>
            <a:extLst>
              <a:ext uri="{FF2B5EF4-FFF2-40B4-BE49-F238E27FC236}">
                <a16:creationId xmlns:a16="http://schemas.microsoft.com/office/drawing/2014/main" id="{BC06E766-A8E7-4CF5-901C-D42ADF90D9DC}"/>
              </a:ext>
            </a:extLst>
          </p:cNvPr>
          <p:cNvSpPr txBox="1"/>
          <p:nvPr/>
        </p:nvSpPr>
        <p:spPr>
          <a:xfrm>
            <a:off x="4774142" y="3922996"/>
            <a:ext cx="77296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00" dirty="0">
                <a:effectLst/>
              </a:rPr>
              <a:t>scoreboard</a:t>
            </a:r>
            <a:endParaRPr lang="en-CA" sz="1000" dirty="0"/>
          </a:p>
        </p:txBody>
      </p:sp>
      <p:pic>
        <p:nvPicPr>
          <p:cNvPr id="119" name="Graphic 157" descr="Laptop">
            <a:extLst>
              <a:ext uri="{FF2B5EF4-FFF2-40B4-BE49-F238E27FC236}">
                <a16:creationId xmlns:a16="http://schemas.microsoft.com/office/drawing/2014/main" id="{E43A20B3-CDE1-4410-AF15-A16C814A10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5916" y="5093837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892FBF72-BD18-4A41-A916-74C44E9B84B2}"/>
              </a:ext>
            </a:extLst>
          </p:cNvPr>
          <p:cNvCxnSpPr>
            <a:cxnSpLocks/>
            <a:stCxn id="119" idx="2"/>
          </p:cNvCxnSpPr>
          <p:nvPr/>
        </p:nvCxnSpPr>
        <p:spPr>
          <a:xfrm flipH="1">
            <a:off x="3357769" y="5551041"/>
            <a:ext cx="6749" cy="2166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2" name="Graphic 157" descr="Laptop">
            <a:extLst>
              <a:ext uri="{FF2B5EF4-FFF2-40B4-BE49-F238E27FC236}">
                <a16:creationId xmlns:a16="http://schemas.microsoft.com/office/drawing/2014/main" id="{7330CD68-28EC-46AE-872A-649A1DA27D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3632" y="5093837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3" name="Straight Arrow Connector 122">
            <a:extLst>
              <a:ext uri="{FF2B5EF4-FFF2-40B4-BE49-F238E27FC236}">
                <a16:creationId xmlns:a16="http://schemas.microsoft.com/office/drawing/2014/main" id="{E7093D47-FF37-44E2-9CCE-A72C8A838EEA}"/>
              </a:ext>
            </a:extLst>
          </p:cNvPr>
          <p:cNvCxnSpPr>
            <a:cxnSpLocks/>
            <a:stCxn id="122" idx="2"/>
          </p:cNvCxnSpPr>
          <p:nvPr/>
        </p:nvCxnSpPr>
        <p:spPr>
          <a:xfrm flipH="1">
            <a:off x="2375485" y="5551041"/>
            <a:ext cx="6749" cy="2166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34372815-FCE1-4050-8C5B-1A2A708A5D67}"/>
              </a:ext>
            </a:extLst>
          </p:cNvPr>
          <p:cNvCxnSpPr>
            <a:cxnSpLocks/>
            <a:stCxn id="110" idx="0"/>
            <a:endCxn id="186" idx="2"/>
          </p:cNvCxnSpPr>
          <p:nvPr/>
        </p:nvCxnSpPr>
        <p:spPr>
          <a:xfrm flipH="1" flipV="1">
            <a:off x="5962135" y="1818748"/>
            <a:ext cx="7654" cy="1304761"/>
          </a:xfrm>
          <a:prstGeom prst="line">
            <a:avLst/>
          </a:prstGeom>
          <a:ln w="571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or: Elbow 57">
            <a:extLst>
              <a:ext uri="{FF2B5EF4-FFF2-40B4-BE49-F238E27FC236}">
                <a16:creationId xmlns:a16="http://schemas.microsoft.com/office/drawing/2014/main" id="{9EF73B51-DF07-4452-BBF7-D6763C4248EE}"/>
              </a:ext>
            </a:extLst>
          </p:cNvPr>
          <p:cNvCxnSpPr>
            <a:cxnSpLocks/>
          </p:cNvCxnSpPr>
          <p:nvPr/>
        </p:nvCxnSpPr>
        <p:spPr>
          <a:xfrm flipV="1">
            <a:off x="6284778" y="1832206"/>
            <a:ext cx="508092" cy="2422051"/>
          </a:xfrm>
          <a:prstGeom prst="bentConnector2">
            <a:avLst/>
          </a:prstGeom>
          <a:ln w="190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TextBox 140">
            <a:extLst>
              <a:ext uri="{FF2B5EF4-FFF2-40B4-BE49-F238E27FC236}">
                <a16:creationId xmlns:a16="http://schemas.microsoft.com/office/drawing/2014/main" id="{4A9E4F60-3958-49B3-AA87-53E0BB3CBC8F}"/>
              </a:ext>
            </a:extLst>
          </p:cNvPr>
          <p:cNvSpPr txBox="1"/>
          <p:nvPr/>
        </p:nvSpPr>
        <p:spPr>
          <a:xfrm>
            <a:off x="8112225" y="1124726"/>
            <a:ext cx="3882317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Switches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All competition traffic remains inside the switch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u="sng" dirty="0"/>
              <a:t>No interference from video traffic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One platform = one switch, other switches connect directly to main switch if needed</a:t>
            </a:r>
          </a:p>
          <a:p>
            <a:endParaRPr lang="en-CA" dirty="0"/>
          </a:p>
          <a:p>
            <a:r>
              <a:rPr lang="en-CA" dirty="0"/>
              <a:t>Router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Provides DHCP addresses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Allows OBS to fetch scoreboards from owlcms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Allows OBS to stream out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Allows owlcms to feed Heroku public scoreboards</a:t>
            </a:r>
          </a:p>
        </p:txBody>
      </p:sp>
      <p:cxnSp>
        <p:nvCxnSpPr>
          <p:cNvPr id="160" name="Connector: Elbow 159">
            <a:extLst>
              <a:ext uri="{FF2B5EF4-FFF2-40B4-BE49-F238E27FC236}">
                <a16:creationId xmlns:a16="http://schemas.microsoft.com/office/drawing/2014/main" id="{06CDE222-7D9F-4A89-B42E-54B91DE51B30}"/>
              </a:ext>
            </a:extLst>
          </p:cNvPr>
          <p:cNvCxnSpPr>
            <a:cxnSpLocks/>
            <a:stCxn id="110" idx="2"/>
            <a:endCxn id="113" idx="1"/>
          </p:cNvCxnSpPr>
          <p:nvPr/>
        </p:nvCxnSpPr>
        <p:spPr>
          <a:xfrm rot="5400000">
            <a:off x="5538351" y="3793971"/>
            <a:ext cx="644697" cy="218180"/>
          </a:xfrm>
          <a:prstGeom prst="bentConnector4">
            <a:avLst>
              <a:gd name="adj1" fmla="val -1710"/>
              <a:gd name="adj2" fmla="val 706827"/>
            </a:avLst>
          </a:prstGeom>
          <a:ln w="190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itle 75">
            <a:extLst>
              <a:ext uri="{FF2B5EF4-FFF2-40B4-BE49-F238E27FC236}">
                <a16:creationId xmlns:a16="http://schemas.microsoft.com/office/drawing/2014/main" id="{16E20618-0F12-4BBD-B839-BDBB571F44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30123"/>
          </a:xfrm>
        </p:spPr>
        <p:txBody>
          <a:bodyPr/>
          <a:lstStyle/>
          <a:p>
            <a:r>
              <a:rPr lang="en-CA" dirty="0"/>
              <a:t>Fully Wired </a:t>
            </a:r>
            <a:r>
              <a:rPr lang="en-CA" noProof="0" dirty="0"/>
              <a:t>Networking Setup</a:t>
            </a:r>
          </a:p>
        </p:txBody>
      </p:sp>
      <p:pic>
        <p:nvPicPr>
          <p:cNvPr id="84" name="Graphic 157" descr="Laptop">
            <a:extLst>
              <a:ext uri="{FF2B5EF4-FFF2-40B4-BE49-F238E27FC236}">
                <a16:creationId xmlns:a16="http://schemas.microsoft.com/office/drawing/2014/main" id="{A2DE5FAC-E405-40A3-9B19-CDBECF675E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6563" y="5083645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78202CBA-4AC2-49B7-9382-6FC1D4E9D7D8}"/>
              </a:ext>
            </a:extLst>
          </p:cNvPr>
          <p:cNvCxnSpPr>
            <a:cxnSpLocks/>
            <a:stCxn id="84" idx="2"/>
          </p:cNvCxnSpPr>
          <p:nvPr/>
        </p:nvCxnSpPr>
        <p:spPr>
          <a:xfrm flipH="1">
            <a:off x="1868416" y="5540849"/>
            <a:ext cx="6749" cy="2166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7" name="Graphic 157" descr="Laptop">
            <a:extLst>
              <a:ext uri="{FF2B5EF4-FFF2-40B4-BE49-F238E27FC236}">
                <a16:creationId xmlns:a16="http://schemas.microsoft.com/office/drawing/2014/main" id="{BC864AFE-9688-483C-932E-FE270F04DC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4599" y="5083645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0F9E8EF8-EEE4-409B-867B-5A0E9E298085}"/>
              </a:ext>
            </a:extLst>
          </p:cNvPr>
          <p:cNvCxnSpPr>
            <a:cxnSpLocks/>
            <a:stCxn id="87" idx="2"/>
          </p:cNvCxnSpPr>
          <p:nvPr/>
        </p:nvCxnSpPr>
        <p:spPr>
          <a:xfrm flipH="1">
            <a:off x="1386452" y="5540849"/>
            <a:ext cx="6749" cy="2166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1" name="Graphic 157" descr="Laptop">
            <a:extLst>
              <a:ext uri="{FF2B5EF4-FFF2-40B4-BE49-F238E27FC236}">
                <a16:creationId xmlns:a16="http://schemas.microsoft.com/office/drawing/2014/main" id="{C16C5BA3-94D1-498F-99A0-9DA0930D5F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5440" y="5069303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54477AE6-1AFC-4A03-9795-6D936454538A}"/>
              </a:ext>
            </a:extLst>
          </p:cNvPr>
          <p:cNvCxnSpPr>
            <a:cxnSpLocks/>
          </p:cNvCxnSpPr>
          <p:nvPr/>
        </p:nvCxnSpPr>
        <p:spPr>
          <a:xfrm flipH="1">
            <a:off x="3836042" y="5472696"/>
            <a:ext cx="6749" cy="2166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>
            <a:extLst>
              <a:ext uri="{FF2B5EF4-FFF2-40B4-BE49-F238E27FC236}">
                <a16:creationId xmlns:a16="http://schemas.microsoft.com/office/drawing/2014/main" id="{7A9A756B-9228-4AEE-AD75-D6F6264A0364}"/>
              </a:ext>
            </a:extLst>
          </p:cNvPr>
          <p:cNvSpPr txBox="1"/>
          <p:nvPr/>
        </p:nvSpPr>
        <p:spPr>
          <a:xfrm>
            <a:off x="1024155" y="6406643"/>
            <a:ext cx="37946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100" dirty="0"/>
              <a:t>(*) if no </a:t>
            </a:r>
            <a:r>
              <a:rPr lang="fr-CA" sz="1100" dirty="0" err="1"/>
              <a:t>cabled</a:t>
            </a:r>
            <a:r>
              <a:rPr lang="fr-CA" sz="1100" dirty="0"/>
              <a:t> WAN </a:t>
            </a:r>
            <a:r>
              <a:rPr lang="fr-CA" sz="1100" dirty="0" err="1"/>
              <a:t>connection</a:t>
            </a:r>
            <a:r>
              <a:rPr lang="fr-CA" sz="1100" dirty="0"/>
              <a:t> </a:t>
            </a:r>
            <a:r>
              <a:rPr lang="fr-CA" sz="1100" dirty="0" err="1"/>
              <a:t>is</a:t>
            </a:r>
            <a:r>
              <a:rPr lang="fr-CA" sz="1100" dirty="0"/>
              <a:t> </a:t>
            </a:r>
            <a:r>
              <a:rPr lang="fr-CA" sz="1100" dirty="0" err="1"/>
              <a:t>available</a:t>
            </a:r>
            <a:r>
              <a:rPr lang="fr-CA" sz="1100" dirty="0"/>
              <a:t>, the </a:t>
            </a:r>
            <a:r>
              <a:rPr lang="fr-CA" sz="1100" dirty="0" err="1"/>
              <a:t>device</a:t>
            </a:r>
            <a:r>
              <a:rPr lang="fr-CA" sz="1100" dirty="0"/>
              <a:t> can </a:t>
            </a:r>
            <a:r>
              <a:rPr lang="fr-CA" sz="1100" dirty="0" err="1"/>
              <a:t>be</a:t>
            </a:r>
            <a:r>
              <a:rPr lang="fr-CA" sz="1100" dirty="0"/>
              <a:t> </a:t>
            </a:r>
            <a:br>
              <a:rPr lang="fr-CA" sz="1100" dirty="0"/>
            </a:br>
            <a:r>
              <a:rPr lang="fr-CA" sz="1100" dirty="0" err="1"/>
              <a:t>configured</a:t>
            </a:r>
            <a:r>
              <a:rPr lang="fr-CA" sz="1100" dirty="0"/>
              <a:t> as a </a:t>
            </a:r>
            <a:r>
              <a:rPr lang="fr-CA" sz="1100" dirty="0" err="1"/>
              <a:t>WiFi</a:t>
            </a:r>
            <a:r>
              <a:rPr lang="fr-CA" sz="1100" dirty="0"/>
              <a:t> bridge, </a:t>
            </a:r>
            <a:r>
              <a:rPr lang="fr-CA" sz="1100" dirty="0" err="1"/>
              <a:t>testing</a:t>
            </a:r>
            <a:r>
              <a:rPr lang="fr-CA" sz="1100" dirty="0"/>
              <a:t> </a:t>
            </a:r>
            <a:r>
              <a:rPr lang="fr-CA" sz="1100" dirty="0" err="1"/>
              <a:t>beforehand</a:t>
            </a:r>
            <a:r>
              <a:rPr lang="fr-CA" sz="1100" dirty="0"/>
              <a:t> </a:t>
            </a:r>
            <a:r>
              <a:rPr lang="fr-CA" sz="1100" dirty="0" err="1"/>
              <a:t>required</a:t>
            </a:r>
            <a:r>
              <a:rPr lang="fr-CA" sz="11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948843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3461</TotalTime>
  <Words>1542</Words>
  <Application>Microsoft Office PowerPoint</Application>
  <PresentationFormat>Widescreen</PresentationFormat>
  <Paragraphs>188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Owlcms: Checklist for Large Competitions</vt:lpstr>
      <vt:lpstr>Laptops</vt:lpstr>
      <vt:lpstr>Competition Secretary and Clerks</vt:lpstr>
      <vt:lpstr>Marshal</vt:lpstr>
      <vt:lpstr>Sound</vt:lpstr>
      <vt:lpstr>Video</vt:lpstr>
      <vt:lpstr>Additional Items for Large Competitions</vt:lpstr>
      <vt:lpstr>Networking Checklist</vt:lpstr>
      <vt:lpstr>Fully Wired Networking Setup</vt:lpstr>
      <vt:lpstr>Ideal Wi-Fi Networking Setup</vt:lpstr>
      <vt:lpstr>PowerPoint Presentation</vt:lpstr>
      <vt:lpstr>Recommendations for equipment</vt:lpstr>
      <vt:lpstr>Miscellaneous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Jean-François Lamy</dc:creator>
  <cp:lastModifiedBy>Jean-François Lamy</cp:lastModifiedBy>
  <cp:revision>135</cp:revision>
  <dcterms:created xsi:type="dcterms:W3CDTF">2020-07-05T19:05:46Z</dcterms:created>
  <dcterms:modified xsi:type="dcterms:W3CDTF">2022-04-07T17:03:30Z</dcterms:modified>
</cp:coreProperties>
</file>