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1" r:id="rId3"/>
    <p:sldId id="272" r:id="rId4"/>
    <p:sldId id="273" r:id="rId5"/>
    <p:sldId id="274" r:id="rId6"/>
  </p:sldIdLst>
  <p:sldSz cx="12192000" cy="6858000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7" autoAdjust="0"/>
    <p:restoredTop sz="96340" autoAdjust="0"/>
  </p:normalViewPr>
  <p:slideViewPr>
    <p:cSldViewPr showGuides="1">
      <p:cViewPr varScale="1">
        <p:scale>
          <a:sx n="109" d="100"/>
          <a:sy n="109" d="100"/>
        </p:scale>
        <p:origin x="61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ED2C8-2CA6-42C3-A1C4-D44FCDEDF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8CDD7-AEA4-47C0-BB09-57243B811EB4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175FF-E948-4238-B0C8-870E9261E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2339D-CBB6-4CD0-B184-5549BA176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C4A51-9281-4579-A0E5-46FF3FF86DD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2399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63F47-9CED-4467-B298-D7C6EEA4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769A5-C08B-41AB-A3C4-7113CEFBC525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35C1A-95DC-4585-97B9-87247B67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985A1-47FF-4F41-B4C1-4C0D9E169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0C0C3-2BAC-4BBD-BF8D-D7876CA2B43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5201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493FC-D2D1-4301-BB06-4A46F020F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8D274-BD4E-4778-A257-3DFFCDAA6F05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6AC3B-3AA1-4B7F-91D5-F80C34301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A1C60-8695-442B-A966-7C6DAF521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0DD4-489C-4D99-B307-FDBB0F356FE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36059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0D964-7A5E-4E66-AD7A-DC92248CE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85F31-D658-40DA-8A3A-DCB31620D458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9DDF9-C411-453C-A7C6-A083924E8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FA52F-5594-418F-A172-FE090A7A9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5217E-E8F5-44B2-8FE6-C5299C66EDA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261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D9C29-FD02-42A6-830F-A79C8D176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9FCA1-4B5E-4828-B6A9-B5B036B7B656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6D99D-BECA-4B39-BCDF-31F965521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A38FC-BFD5-4EB1-946D-F1D65F0D7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04216-CA8D-4378-82DA-1B37E3273B8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569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2E2B9F1-931C-431A-9BF6-F3BB1B6F1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E52F-8A2A-4020-B3B6-5066764C60C1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7A13A7A-6693-4BAA-9D54-C1952EFF5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EC2B460-8080-4197-87C9-A79E95E97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587B6-38C2-453A-A199-44A149719B6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0860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DF15C3E-5183-4064-BD47-B99B2D45D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21331-E615-4852-A380-E866DF8EAC37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082B2B1-828E-4CDA-9EFE-1CC2C0880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CC6D782-FAA9-4319-A434-CAB65699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E06B0-61AE-4FF1-88A7-AFE16956C03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913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FDFEF06-FB85-412F-9CA9-AB85249D1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2F1D2-BDE8-4312-8E7E-E09A0F66056E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A8F2FF4-FB95-4070-A479-329F8C42B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6DC2460-F2B5-46E0-83D1-E97154814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CB5E-37A4-4C26-919E-3DA471D0E95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57257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38DCE67-E345-496C-A1F3-B9D454405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75380-86F3-473F-A1BC-2596F202AA88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5113D41-C1BE-4722-9B93-66CF2ECF3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E6241D8-2002-48CE-AB65-516A24E4F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EC1B5-F0DD-4C95-92D5-96E5D2159CA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5901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2AA994D-D64C-49AE-B2F9-38FEC5DC3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12EB6-E94B-459F-A8A2-C65152EE12F2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98B011-070D-4C2D-A1D9-178331124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37DE0BC-F183-4CBD-8EAF-D1156ABC2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AFCC4-A6ED-4285-A41A-8ECFF3D1AEB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0652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3B5A04-15AB-4E8A-967D-C8CE20602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5F718-299A-4427-A04F-92AB0A2A15A9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BD46069-1407-4C7D-9FFB-0FE79544A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4B618E-6E04-4477-9D6D-6DB1E82DE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77E5D-F892-4332-B888-F1E9C11C6C2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666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F8B42A6-41E8-4267-B281-472F7E0F0F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  <a:endParaRPr lang="fr-CA" altLang="fr-F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E7E855E-4B87-430F-98B4-97A584367D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  <a:endParaRPr lang="fr-CA" alt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216AA-DDDE-4A41-8BF0-743B83981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92CFFB-EC97-4CD6-91DD-76D28582F574}" type="datetimeFigureOut">
              <a:rPr lang="fr-CA"/>
              <a:pPr>
                <a:defRPr/>
              </a:pPr>
              <a:t>2022-03-02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4E1BF-810C-43C7-8EE1-99C941BBC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D33CD-6C9C-4FE8-AD4F-F6DC8F30F7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B9FBC1-8A68-44AB-AAF0-CC6732F799F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hyperlink" Target="https://pixabay.com/en/wi-fi-wifi-symbol-wireless-2119225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9D93-9CA9-4405-9C30-081CF7960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noProof="0" dirty="0"/>
              <a:t>owlcms: Large Venue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19B67-78C1-4131-B3DD-9A001D3DF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noProof="0" dirty="0"/>
              <a:t>Goals:</a:t>
            </a:r>
          </a:p>
          <a:p>
            <a:pPr lvl="1"/>
            <a:r>
              <a:rPr lang="en-CA" noProof="0" dirty="0"/>
              <a:t>Robustness:</a:t>
            </a:r>
          </a:p>
          <a:p>
            <a:pPr lvl="2"/>
            <a:r>
              <a:rPr lang="en-CA" noProof="0" dirty="0"/>
              <a:t>Continuity in case an internet outage</a:t>
            </a:r>
          </a:p>
          <a:p>
            <a:pPr lvl="2"/>
            <a:r>
              <a:rPr lang="en-CA" noProof="0" dirty="0"/>
              <a:t>Continuity if some equipment fails</a:t>
            </a:r>
          </a:p>
          <a:p>
            <a:pPr lvl="1"/>
            <a:r>
              <a:rPr lang="en-CA" noProof="0" dirty="0"/>
              <a:t>Absence of performance impacts from Video Streaming</a:t>
            </a:r>
          </a:p>
          <a:p>
            <a:pPr lvl="1"/>
            <a:r>
              <a:rPr lang="en-CA" noProof="0" dirty="0"/>
              <a:t>Ability to scale up to multiple platforms if required</a:t>
            </a:r>
          </a:p>
          <a:p>
            <a:pPr lvl="1"/>
            <a:r>
              <a:rPr lang="en-CA" noProof="0" dirty="0"/>
              <a:t>Minimize cabling (less ethernet cabling, less elect</a:t>
            </a:r>
            <a:r>
              <a:rPr lang="en-CA" dirty="0" err="1"/>
              <a:t>rical</a:t>
            </a:r>
            <a:r>
              <a:rPr lang="en-CA" dirty="0"/>
              <a:t> cabling</a:t>
            </a:r>
            <a:r>
              <a:rPr lang="en-CA" noProof="0" dirty="0"/>
              <a:t>)</a:t>
            </a:r>
          </a:p>
          <a:p>
            <a:pPr marL="0" indent="0">
              <a:buNone/>
            </a:pPr>
            <a:r>
              <a:rPr lang="en-CA" noProof="0" dirty="0"/>
              <a:t>Design </a:t>
            </a:r>
            <a:r>
              <a:rPr lang="en-CA" dirty="0"/>
              <a:t>Principles</a:t>
            </a:r>
          </a:p>
          <a:p>
            <a:pPr lvl="1"/>
            <a:r>
              <a:rPr lang="en-CA" dirty="0"/>
              <a:t>Competition software runs locally</a:t>
            </a:r>
          </a:p>
          <a:p>
            <a:pPr lvl="1"/>
            <a:r>
              <a:rPr lang="en-CA" noProof="0" dirty="0"/>
              <a:t>All competition computers are connected to competition</a:t>
            </a:r>
            <a:r>
              <a:rPr lang="en-CA" dirty="0"/>
              <a:t>-only switches</a:t>
            </a:r>
          </a:p>
          <a:p>
            <a:pPr lvl="1"/>
            <a:r>
              <a:rPr lang="en-CA" dirty="0"/>
              <a:t>Competition traffic does </a:t>
            </a:r>
            <a:r>
              <a:rPr lang="en-CA" i="1" dirty="0"/>
              <a:t>not</a:t>
            </a:r>
            <a:r>
              <a:rPr lang="en-CA" dirty="0"/>
              <a:t> go through the router (remains within the switches)</a:t>
            </a:r>
          </a:p>
          <a:p>
            <a:pPr lvl="1"/>
            <a:r>
              <a:rPr lang="en-CA" noProof="0" dirty="0"/>
              <a:t>Router is used to shield access from the outside, </a:t>
            </a:r>
            <a:r>
              <a:rPr lang="en-CA" noProof="0"/>
              <a:t>to send </a:t>
            </a:r>
            <a:r>
              <a:rPr lang="en-CA" noProof="0" dirty="0"/>
              <a:t>the video and results to the internet, and to provide IP addresses to the machines on the network.</a:t>
            </a:r>
          </a:p>
          <a:p>
            <a:pPr lvl="1"/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237419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>
            <a:extLst>
              <a:ext uri="{FF2B5EF4-FFF2-40B4-BE49-F238E27FC236}">
                <a16:creationId xmlns:a16="http://schemas.microsoft.com/office/drawing/2014/main" id="{C09B12F5-3A08-4030-9EB0-24C36005F479}"/>
              </a:ext>
            </a:extLst>
          </p:cNvPr>
          <p:cNvGrpSpPr/>
          <p:nvPr/>
        </p:nvGrpSpPr>
        <p:grpSpPr>
          <a:xfrm flipV="1">
            <a:off x="909267" y="5736517"/>
            <a:ext cx="2448272" cy="428769"/>
            <a:chOff x="4780743" y="4587645"/>
            <a:chExt cx="2448272" cy="428769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A13C98-962C-42A2-B0B1-75BC1B2E70AE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DE4E674-54F1-42DD-9B82-C2CFDC3C66C5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9C9EEC0-3B2A-45B5-89BD-89241625A9EF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29051E5-381A-4A0B-955C-DF79D7C66381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1306FD8-B11D-4E55-88EE-27DB148E0DA8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86" name="Thought Bubble: Cloud 85">
            <a:extLst>
              <a:ext uri="{FF2B5EF4-FFF2-40B4-BE49-F238E27FC236}">
                <a16:creationId xmlns:a16="http://schemas.microsoft.com/office/drawing/2014/main" id="{015244E2-5618-4B8B-8BFA-D45976ABD90D}"/>
              </a:ext>
            </a:extLst>
          </p:cNvPr>
          <p:cNvSpPr/>
          <p:nvPr/>
        </p:nvSpPr>
        <p:spPr>
          <a:xfrm>
            <a:off x="3575096" y="1312819"/>
            <a:ext cx="1415587" cy="522833"/>
          </a:xfrm>
          <a:prstGeom prst="cloudCallout">
            <a:avLst>
              <a:gd name="adj1" fmla="val -7169"/>
              <a:gd name="adj2" fmla="val 32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8D38BCD-6C5A-440C-85F3-EC475A271956}"/>
              </a:ext>
            </a:extLst>
          </p:cNvPr>
          <p:cNvCxnSpPr>
            <a:cxnSpLocks/>
            <a:endCxn id="86" idx="1"/>
          </p:cNvCxnSpPr>
          <p:nvPr/>
        </p:nvCxnSpPr>
        <p:spPr>
          <a:xfrm flipH="1" flipV="1">
            <a:off x="4282890" y="1835095"/>
            <a:ext cx="48" cy="378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Graphic 6" descr="Laptop">
            <a:extLst>
              <a:ext uri="{FF2B5EF4-FFF2-40B4-BE49-F238E27FC236}">
                <a16:creationId xmlns:a16="http://schemas.microsoft.com/office/drawing/2014/main" id="{0821E5EE-91D3-45FD-8FF0-11AB2164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187" y="3123509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E7A9EB4-582B-4052-9281-A83C8301F35F}"/>
              </a:ext>
            </a:extLst>
          </p:cNvPr>
          <p:cNvGrpSpPr/>
          <p:nvPr/>
        </p:nvGrpSpPr>
        <p:grpSpPr>
          <a:xfrm>
            <a:off x="5696913" y="3996808"/>
            <a:ext cx="596638" cy="696851"/>
            <a:chOff x="6251256" y="3738627"/>
            <a:chExt cx="596638" cy="696851"/>
          </a:xfrm>
        </p:grpSpPr>
        <p:pic>
          <p:nvPicPr>
            <p:cNvPr id="113" name="Graphic 6" descr="Laptop">
              <a:extLst>
                <a:ext uri="{FF2B5EF4-FFF2-40B4-BE49-F238E27FC236}">
                  <a16:creationId xmlns:a16="http://schemas.microsoft.com/office/drawing/2014/main" id="{CF7B2BCB-B358-4AE4-82F4-DC0932CD7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952" y="3738627"/>
              <a:ext cx="457204" cy="457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AF12F8E-9889-4C2D-9CB8-5B4D4D68C374}"/>
                </a:ext>
              </a:extLst>
            </p:cNvPr>
            <p:cNvSpPr txBox="1"/>
            <p:nvPr/>
          </p:nvSpPr>
          <p:spPr>
            <a:xfrm>
              <a:off x="6251256" y="4035368"/>
              <a:ext cx="5966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>
                  <a:effectLst/>
                </a:rPr>
                <a:t>Owlcms</a:t>
              </a:r>
              <a:br>
                <a:rPr lang="en-CA" sz="1000" dirty="0">
                  <a:effectLst/>
                </a:rPr>
              </a:br>
              <a:endParaRPr lang="en-CA" sz="1000" dirty="0"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888F63D6-FD7F-4253-91F7-EBEB2D2D203A}"/>
              </a:ext>
            </a:extLst>
          </p:cNvPr>
          <p:cNvSpPr txBox="1"/>
          <p:nvPr/>
        </p:nvSpPr>
        <p:spPr>
          <a:xfrm>
            <a:off x="5769076" y="3203494"/>
            <a:ext cx="3994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OBS</a:t>
            </a:r>
            <a:endParaRPr lang="en-CA" sz="1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E3BC31-DA0C-4A4C-8CCF-9941DE5FFCD1}"/>
              </a:ext>
            </a:extLst>
          </p:cNvPr>
          <p:cNvGrpSpPr/>
          <p:nvPr/>
        </p:nvGrpSpPr>
        <p:grpSpPr>
          <a:xfrm>
            <a:off x="2389411" y="2125605"/>
            <a:ext cx="2448272" cy="921742"/>
            <a:chOff x="4558647" y="2657217"/>
            <a:chExt cx="2448272" cy="92174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D6048A8-9141-4730-AACE-D33D573017A3}"/>
                </a:ext>
              </a:extLst>
            </p:cNvPr>
            <p:cNvSpPr/>
            <p:nvPr/>
          </p:nvSpPr>
          <p:spPr>
            <a:xfrm>
              <a:off x="4558647" y="3150190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7D7A2AC-D108-46DE-9EEC-D37299CE1ED7}"/>
                </a:ext>
              </a:extLst>
            </p:cNvPr>
            <p:cNvSpPr/>
            <p:nvPr/>
          </p:nvSpPr>
          <p:spPr>
            <a:xfrm>
              <a:off x="4918687" y="3506951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3DD861A-049A-49B4-ADC4-307F9C7D1107}"/>
                </a:ext>
              </a:extLst>
            </p:cNvPr>
            <p:cNvSpPr/>
            <p:nvPr/>
          </p:nvSpPr>
          <p:spPr>
            <a:xfrm>
              <a:off x="5422743" y="3504483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3447D46-4567-41C0-8416-2B5ED99F9F83}"/>
                </a:ext>
              </a:extLst>
            </p:cNvPr>
            <p:cNvSpPr/>
            <p:nvPr/>
          </p:nvSpPr>
          <p:spPr>
            <a:xfrm>
              <a:off x="5926799" y="3502015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400B4F-CBAF-4E24-BB05-192C23D6903A}"/>
                </a:ext>
              </a:extLst>
            </p:cNvPr>
            <p:cNvSpPr/>
            <p:nvPr/>
          </p:nvSpPr>
          <p:spPr>
            <a:xfrm>
              <a:off x="6430855" y="3499547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7DF7D1D-951C-4D7C-BC74-9502FE641018}"/>
                </a:ext>
              </a:extLst>
            </p:cNvPr>
            <p:cNvSpPr/>
            <p:nvPr/>
          </p:nvSpPr>
          <p:spPr>
            <a:xfrm>
              <a:off x="6358895" y="2786871"/>
              <a:ext cx="216024" cy="720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0C4F415-5FD9-4BF8-94FB-ABC3A3BBD9BD}"/>
                </a:ext>
              </a:extLst>
            </p:cNvPr>
            <p:cNvSpPr/>
            <p:nvPr/>
          </p:nvSpPr>
          <p:spPr>
            <a:xfrm>
              <a:off x="5926799" y="2858879"/>
              <a:ext cx="1080120" cy="2954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1DBD5E6-5DC8-4DD6-9978-D0BFCB45446E}"/>
                </a:ext>
              </a:extLst>
            </p:cNvPr>
            <p:cNvSpPr txBox="1"/>
            <p:nvPr/>
          </p:nvSpPr>
          <p:spPr>
            <a:xfrm>
              <a:off x="5998807" y="2883485"/>
              <a:ext cx="10038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dirty="0">
                  <a:effectLst/>
                </a:rPr>
                <a:t>107.171.217.85</a:t>
              </a:r>
              <a:endParaRPr lang="en-CA" sz="1000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24D91B4-F575-4930-A046-505DBAA53ADA}"/>
                </a:ext>
              </a:extLst>
            </p:cNvPr>
            <p:cNvSpPr txBox="1"/>
            <p:nvPr/>
          </p:nvSpPr>
          <p:spPr>
            <a:xfrm>
              <a:off x="5513864" y="3198055"/>
              <a:ext cx="8066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dirty="0">
                  <a:effectLst/>
                </a:rPr>
                <a:t>192.168.0.1</a:t>
              </a:r>
              <a:endParaRPr lang="en-CA" sz="1000" dirty="0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6690F8C-9340-444F-8D87-52C983D671C3}"/>
                </a:ext>
              </a:extLst>
            </p:cNvPr>
            <p:cNvGrpSpPr/>
            <p:nvPr/>
          </p:nvGrpSpPr>
          <p:grpSpPr>
            <a:xfrm>
              <a:off x="4558647" y="2858879"/>
              <a:ext cx="1368152" cy="295435"/>
              <a:chOff x="1085069" y="2104442"/>
              <a:chExt cx="1368152" cy="295435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930228C3-2549-45C2-B6AF-86AD8D15484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29543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59AF7D6F-8A43-476D-9719-9259329BE5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9A6C595-FE90-465B-970C-F5794889D74A}"/>
                </a:ext>
              </a:extLst>
            </p:cNvPr>
            <p:cNvSpPr txBox="1"/>
            <p:nvPr/>
          </p:nvSpPr>
          <p:spPr>
            <a:xfrm>
              <a:off x="5973637" y="2657217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>
                  <a:effectLst/>
                </a:rPr>
                <a:t>WAN</a:t>
              </a:r>
              <a:endParaRPr lang="en-CA" sz="1000" dirty="0"/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3E481F2B-82AA-4CA3-810C-F4822DC742A2}"/>
              </a:ext>
            </a:extLst>
          </p:cNvPr>
          <p:cNvSpPr txBox="1"/>
          <p:nvPr/>
        </p:nvSpPr>
        <p:spPr>
          <a:xfrm>
            <a:off x="1355386" y="2327266"/>
            <a:ext cx="1095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Competition</a:t>
            </a:r>
            <a:br>
              <a:rPr lang="en-CA" sz="1400" dirty="0"/>
            </a:br>
            <a:r>
              <a:rPr lang="en-CA" sz="1400" dirty="0"/>
              <a:t>Router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8CA8C790-2476-4E2E-B1B6-A88961F97B19}"/>
              </a:ext>
            </a:extLst>
          </p:cNvPr>
          <p:cNvSpPr txBox="1"/>
          <p:nvPr/>
        </p:nvSpPr>
        <p:spPr>
          <a:xfrm>
            <a:off x="6293551" y="1403249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Heroku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publicresults</a:t>
            </a:r>
            <a:endParaRPr lang="en-CA" sz="1000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C5BDD38-42AC-41F7-8DC7-A3BD4B2141E6}"/>
              </a:ext>
            </a:extLst>
          </p:cNvPr>
          <p:cNvSpPr txBox="1"/>
          <p:nvPr/>
        </p:nvSpPr>
        <p:spPr>
          <a:xfrm>
            <a:off x="5608512" y="1418638"/>
            <a:ext cx="707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Video</a:t>
            </a:r>
            <a:br>
              <a:rPr lang="en-CA" sz="1000" dirty="0">
                <a:effectLst/>
              </a:rPr>
            </a:br>
            <a:r>
              <a:rPr lang="en-CA" sz="1000" dirty="0">
                <a:effectLst/>
              </a:rPr>
              <a:t>streaming</a:t>
            </a:r>
            <a:endParaRPr lang="en-CA" sz="1000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A1E2C51B-E26A-40F9-8CCA-0D34F975B0B3}"/>
              </a:ext>
            </a:extLst>
          </p:cNvPr>
          <p:cNvSpPr/>
          <p:nvPr/>
        </p:nvSpPr>
        <p:spPr>
          <a:xfrm>
            <a:off x="324736" y="1124726"/>
            <a:ext cx="7321259" cy="52885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1E6E48-B84A-4B76-B664-A1E3CE28F2DD}"/>
              </a:ext>
            </a:extLst>
          </p:cNvPr>
          <p:cNvGrpSpPr/>
          <p:nvPr/>
        </p:nvGrpSpPr>
        <p:grpSpPr>
          <a:xfrm>
            <a:off x="813702" y="4503972"/>
            <a:ext cx="1091967" cy="487591"/>
            <a:chOff x="510710" y="3830851"/>
            <a:chExt cx="1632592" cy="487591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E372648E-443C-4310-9E57-C47369D3B6F4}"/>
                </a:ext>
              </a:extLst>
            </p:cNvPr>
            <p:cNvGrpSpPr/>
            <p:nvPr/>
          </p:nvGrpSpPr>
          <p:grpSpPr>
            <a:xfrm>
              <a:off x="638576" y="4014494"/>
              <a:ext cx="1376861" cy="303948"/>
              <a:chOff x="1085069" y="2104442"/>
              <a:chExt cx="1368152" cy="306951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7B780620-064C-43F0-9797-5A54F2B68E2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30695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pic>
            <p:nvPicPr>
              <p:cNvPr id="191" name="Picture 190">
                <a:extLst>
                  <a:ext uri="{FF2B5EF4-FFF2-40B4-BE49-F238E27FC236}">
                    <a16:creationId xmlns:a16="http://schemas.microsoft.com/office/drawing/2014/main" id="{3B71774B-A298-43B2-BDC0-DC6D4F76CB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FA4BF1C5-7D34-45BC-8751-44F479971566}"/>
                </a:ext>
              </a:extLst>
            </p:cNvPr>
            <p:cNvSpPr txBox="1"/>
            <p:nvPr/>
          </p:nvSpPr>
          <p:spPr>
            <a:xfrm>
              <a:off x="510710" y="3830851"/>
              <a:ext cx="16325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 err="1"/>
                <a:t>WiFi</a:t>
              </a:r>
              <a:r>
                <a:rPr lang="en-CA" sz="1000" dirty="0"/>
                <a:t> Access Point</a:t>
              </a:r>
            </a:p>
          </p:txBody>
        </p:sp>
      </p:grp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1E738DF8-0D72-4AE6-AAE7-CB4F236B2F25}"/>
              </a:ext>
            </a:extLst>
          </p:cNvPr>
          <p:cNvCxnSpPr>
            <a:cxnSpLocks/>
          </p:cNvCxnSpPr>
          <p:nvPr/>
        </p:nvCxnSpPr>
        <p:spPr>
          <a:xfrm>
            <a:off x="5573347" y="6517940"/>
            <a:ext cx="406864" cy="7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D2BC43A0-175B-493B-AABF-9B4F7B5895CB}"/>
              </a:ext>
            </a:extLst>
          </p:cNvPr>
          <p:cNvSpPr txBox="1"/>
          <p:nvPr/>
        </p:nvSpPr>
        <p:spPr>
          <a:xfrm>
            <a:off x="6003520" y="6379175"/>
            <a:ext cx="1749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Physical or WIFI connection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5C935AFB-B290-45DE-84B2-7DD0C126B796}"/>
              </a:ext>
            </a:extLst>
          </p:cNvPr>
          <p:cNvCxnSpPr>
            <a:cxnSpLocks/>
          </p:cNvCxnSpPr>
          <p:nvPr/>
        </p:nvCxnSpPr>
        <p:spPr>
          <a:xfrm>
            <a:off x="5595064" y="6678559"/>
            <a:ext cx="385147" cy="0"/>
          </a:xfrm>
          <a:prstGeom prst="line">
            <a:avLst/>
          </a:prstGeom>
          <a:ln w="444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9F3CA7A6-3357-4C39-B63E-B79EB7A68CB9}"/>
              </a:ext>
            </a:extLst>
          </p:cNvPr>
          <p:cNvSpPr txBox="1"/>
          <p:nvPr/>
        </p:nvSpPr>
        <p:spPr>
          <a:xfrm>
            <a:off x="5999609" y="6551766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IP traffic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F83D43C-A0C7-4031-BD5B-FF608F8338A6}"/>
              </a:ext>
            </a:extLst>
          </p:cNvPr>
          <p:cNvCxnSpPr>
            <a:cxnSpLocks/>
            <a:stCxn id="190" idx="2"/>
            <a:endCxn id="80" idx="2"/>
          </p:cNvCxnSpPr>
          <p:nvPr/>
        </p:nvCxnSpPr>
        <p:spPr>
          <a:xfrm>
            <a:off x="1359686" y="4991563"/>
            <a:ext cx="17633" cy="744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8" name="Graphic 157" descr="Laptop">
            <a:extLst>
              <a:ext uri="{FF2B5EF4-FFF2-40B4-BE49-F238E27FC236}">
                <a16:creationId xmlns:a16="http://schemas.microsoft.com/office/drawing/2014/main" id="{C0292E6F-F379-44BE-8B4E-D40F68B2B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596" y="509383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CD152459-C34F-4DC2-B1EF-07B7D1A6CBBA}"/>
              </a:ext>
            </a:extLst>
          </p:cNvPr>
          <p:cNvCxnSpPr>
            <a:cxnSpLocks/>
            <a:stCxn id="138" idx="2"/>
          </p:cNvCxnSpPr>
          <p:nvPr/>
        </p:nvCxnSpPr>
        <p:spPr>
          <a:xfrm flipH="1">
            <a:off x="2857449" y="5551041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A8FB138D-7BC7-430A-B652-01307C160610}"/>
              </a:ext>
            </a:extLst>
          </p:cNvPr>
          <p:cNvGrpSpPr/>
          <p:nvPr/>
        </p:nvGrpSpPr>
        <p:grpSpPr>
          <a:xfrm>
            <a:off x="1823464" y="4503972"/>
            <a:ext cx="1091967" cy="487591"/>
            <a:chOff x="510710" y="3830851"/>
            <a:chExt cx="1632592" cy="487591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05602E61-FAE6-4DC6-87C1-446DC9B2AED8}"/>
                </a:ext>
              </a:extLst>
            </p:cNvPr>
            <p:cNvGrpSpPr/>
            <p:nvPr/>
          </p:nvGrpSpPr>
          <p:grpSpPr>
            <a:xfrm>
              <a:off x="638576" y="4014494"/>
              <a:ext cx="1376861" cy="303948"/>
              <a:chOff x="1085069" y="2104442"/>
              <a:chExt cx="1368152" cy="306951"/>
            </a:xfrm>
          </p:grpSpPr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7902B882-47B2-42EF-A90E-2916092B9BD0}"/>
                  </a:ext>
                </a:extLst>
              </p:cNvPr>
              <p:cNvSpPr/>
              <p:nvPr/>
            </p:nvSpPr>
            <p:spPr>
              <a:xfrm>
                <a:off x="1085069" y="2104442"/>
                <a:ext cx="1368152" cy="30695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pic>
            <p:nvPicPr>
              <p:cNvPr id="154" name="Picture 153">
                <a:extLst>
                  <a:ext uri="{FF2B5EF4-FFF2-40B4-BE49-F238E27FC236}">
                    <a16:creationId xmlns:a16="http://schemas.microsoft.com/office/drawing/2014/main" id="{55015172-E9CD-4296-9FCD-79F853D9CE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1691850" y="2187014"/>
                <a:ext cx="182880" cy="134684"/>
              </a:xfrm>
              <a:prstGeom prst="rect">
                <a:avLst/>
              </a:prstGeom>
            </p:spPr>
          </p:pic>
        </p:grp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9AEB4F8C-C94B-492A-A3D6-963DB621DB3E}"/>
                </a:ext>
              </a:extLst>
            </p:cNvPr>
            <p:cNvSpPr txBox="1"/>
            <p:nvPr/>
          </p:nvSpPr>
          <p:spPr>
            <a:xfrm>
              <a:off x="510710" y="3830851"/>
              <a:ext cx="16325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000" dirty="0" err="1"/>
                <a:t>WiFi</a:t>
              </a:r>
              <a:r>
                <a:rPr lang="en-CA" sz="1000" dirty="0"/>
                <a:t> Access Point</a:t>
              </a:r>
            </a:p>
          </p:txBody>
        </p:sp>
      </p:grp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31C1A72B-8D41-46E6-83ED-89DCF054125F}"/>
              </a:ext>
            </a:extLst>
          </p:cNvPr>
          <p:cNvCxnSpPr>
            <a:cxnSpLocks/>
            <a:stCxn id="114" idx="1"/>
            <a:endCxn id="173" idx="2"/>
          </p:cNvCxnSpPr>
          <p:nvPr/>
        </p:nvCxnSpPr>
        <p:spPr>
          <a:xfrm rot="10800000" flipV="1">
            <a:off x="4378099" y="4493604"/>
            <a:ext cx="1318815" cy="1246266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B45DF9D-2A00-4F9C-8D74-EDE7E83D69BA}"/>
              </a:ext>
            </a:extLst>
          </p:cNvPr>
          <p:cNvGrpSpPr/>
          <p:nvPr/>
        </p:nvGrpSpPr>
        <p:grpSpPr>
          <a:xfrm flipV="1">
            <a:off x="2901934" y="5734934"/>
            <a:ext cx="2448272" cy="428769"/>
            <a:chOff x="4780743" y="4587645"/>
            <a:chExt cx="2448272" cy="428769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8AA01354-017F-471A-A0E0-0647939DEA9A}"/>
                </a:ext>
              </a:extLst>
            </p:cNvPr>
            <p:cNvSpPr/>
            <p:nvPr/>
          </p:nvSpPr>
          <p:spPr>
            <a:xfrm>
              <a:off x="4780743" y="4587645"/>
              <a:ext cx="2448272" cy="3567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74E4660E-819F-46A2-9220-D84B2ABD1F53}"/>
                </a:ext>
              </a:extLst>
            </p:cNvPr>
            <p:cNvSpPr/>
            <p:nvPr/>
          </p:nvSpPr>
          <p:spPr>
            <a:xfrm>
              <a:off x="5140783" y="4944406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ACC8A185-A00F-48A1-ACF8-D6821819AC79}"/>
                </a:ext>
              </a:extLst>
            </p:cNvPr>
            <p:cNvSpPr/>
            <p:nvPr/>
          </p:nvSpPr>
          <p:spPr>
            <a:xfrm>
              <a:off x="5644839" y="4941938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B93DDE75-CC01-4B6A-A28A-2D0D1271EF70}"/>
                </a:ext>
              </a:extLst>
            </p:cNvPr>
            <p:cNvSpPr/>
            <p:nvPr/>
          </p:nvSpPr>
          <p:spPr>
            <a:xfrm>
              <a:off x="6148895" y="4939470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DC6E9037-609E-4546-B1CE-E98DCA3C58F4}"/>
                </a:ext>
              </a:extLst>
            </p:cNvPr>
            <p:cNvSpPr/>
            <p:nvPr/>
          </p:nvSpPr>
          <p:spPr>
            <a:xfrm>
              <a:off x="6652951" y="4937002"/>
              <a:ext cx="216024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2B420ACC-0919-48DE-BE45-28E71249465C}"/>
              </a:ext>
            </a:extLst>
          </p:cNvPr>
          <p:cNvCxnSpPr>
            <a:cxnSpLocks/>
            <a:stCxn id="172" idx="2"/>
            <a:endCxn id="43" idx="2"/>
          </p:cNvCxnSpPr>
          <p:nvPr/>
        </p:nvCxnSpPr>
        <p:spPr>
          <a:xfrm rot="16200000" flipV="1">
            <a:off x="2522314" y="4385673"/>
            <a:ext cx="2694991" cy="846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8839BAA5-F733-4EE0-9EA4-151B91595FCD}"/>
              </a:ext>
            </a:extLst>
          </p:cNvPr>
          <p:cNvCxnSpPr>
            <a:stCxn id="148" idx="2"/>
            <a:endCxn id="81" idx="2"/>
          </p:cNvCxnSpPr>
          <p:nvPr/>
        </p:nvCxnSpPr>
        <p:spPr>
          <a:xfrm rot="5400000">
            <a:off x="1751701" y="5121238"/>
            <a:ext cx="747422" cy="488073"/>
          </a:xfrm>
          <a:prstGeom prst="bentConnector3">
            <a:avLst>
              <a:gd name="adj1" fmla="val 1035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3" name="Graphic 157" descr="Laptop">
            <a:extLst>
              <a:ext uri="{FF2B5EF4-FFF2-40B4-BE49-F238E27FC236}">
                <a16:creationId xmlns:a16="http://schemas.microsoft.com/office/drawing/2014/main" id="{3339E372-530B-4EBF-9743-34AE32E9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324" y="3797316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" name="TextBox 165">
            <a:extLst>
              <a:ext uri="{FF2B5EF4-FFF2-40B4-BE49-F238E27FC236}">
                <a16:creationId xmlns:a16="http://schemas.microsoft.com/office/drawing/2014/main" id="{15E201A6-3F91-40F1-A01A-A58790C9C3F2}"/>
              </a:ext>
            </a:extLst>
          </p:cNvPr>
          <p:cNvSpPr txBox="1"/>
          <p:nvPr/>
        </p:nvSpPr>
        <p:spPr>
          <a:xfrm>
            <a:off x="5796161" y="5816015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 err="1"/>
              <a:t>Additional</a:t>
            </a:r>
            <a:r>
              <a:rPr lang="fr-CA" sz="900" dirty="0"/>
              <a:t> switch</a:t>
            </a:r>
            <a:br>
              <a:rPr lang="fr-CA" sz="900" dirty="0"/>
            </a:br>
            <a:r>
              <a:rPr lang="fr-CA" sz="900" dirty="0"/>
              <a:t>for platform 2</a:t>
            </a:r>
          </a:p>
        </p:txBody>
      </p:sp>
      <p:cxnSp>
        <p:nvCxnSpPr>
          <p:cNvPr id="175" name="Connector: Elbow 174">
            <a:extLst>
              <a:ext uri="{FF2B5EF4-FFF2-40B4-BE49-F238E27FC236}">
                <a16:creationId xmlns:a16="http://schemas.microsoft.com/office/drawing/2014/main" id="{41DC2A35-0D0E-46C3-92D7-406DFA1D2045}"/>
              </a:ext>
            </a:extLst>
          </p:cNvPr>
          <p:cNvCxnSpPr>
            <a:stCxn id="166" idx="0"/>
            <a:endCxn id="174" idx="2"/>
          </p:cNvCxnSpPr>
          <p:nvPr/>
        </p:nvCxnSpPr>
        <p:spPr>
          <a:xfrm rot="16200000" flipV="1">
            <a:off x="5551667" y="5072826"/>
            <a:ext cx="73677" cy="1412702"/>
          </a:xfrm>
          <a:prstGeom prst="bentConnector3">
            <a:avLst>
              <a:gd name="adj1" fmla="val 4102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E5878553-636F-4E9F-8CD9-A749F5F87023}"/>
              </a:ext>
            </a:extLst>
          </p:cNvPr>
          <p:cNvSpPr txBox="1"/>
          <p:nvPr/>
        </p:nvSpPr>
        <p:spPr>
          <a:xfrm>
            <a:off x="2893467" y="2174540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984213BE-DC2C-4862-8E3A-4AEDFD7DDEDD}"/>
              </a:ext>
            </a:extLst>
          </p:cNvPr>
          <p:cNvSpPr txBox="1"/>
          <p:nvPr/>
        </p:nvSpPr>
        <p:spPr>
          <a:xfrm>
            <a:off x="1434212" y="5854860"/>
            <a:ext cx="2188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/>
              <a:t>PoE-capable Switch (one per platform)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8E12A0B5-4A81-48D7-A2B9-75F0C8A44135}"/>
              </a:ext>
            </a:extLst>
          </p:cNvPr>
          <p:cNvSpPr txBox="1"/>
          <p:nvPr/>
        </p:nvSpPr>
        <p:spPr>
          <a:xfrm>
            <a:off x="963641" y="5619518"/>
            <a:ext cx="360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/>
              <a:t>PoE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6AD1BDFE-56B3-4FC5-B934-184F3036490F}"/>
              </a:ext>
            </a:extLst>
          </p:cNvPr>
          <p:cNvSpPr txBox="1"/>
          <p:nvPr/>
        </p:nvSpPr>
        <p:spPr>
          <a:xfrm>
            <a:off x="1487175" y="5629099"/>
            <a:ext cx="360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900" dirty="0"/>
              <a:t>PoE</a:t>
            </a:r>
          </a:p>
        </p:txBody>
      </p:sp>
      <p:cxnSp>
        <p:nvCxnSpPr>
          <p:cNvPr id="109" name="Connector: Elbow 108">
            <a:extLst>
              <a:ext uri="{FF2B5EF4-FFF2-40B4-BE49-F238E27FC236}">
                <a16:creationId xmlns:a16="http://schemas.microsoft.com/office/drawing/2014/main" id="{AEC82425-A89A-42BA-B85F-16428A514966}"/>
              </a:ext>
            </a:extLst>
          </p:cNvPr>
          <p:cNvCxnSpPr>
            <a:cxnSpLocks/>
            <a:stCxn id="110" idx="1"/>
            <a:endCxn id="44" idx="2"/>
          </p:cNvCxnSpPr>
          <p:nvPr/>
        </p:nvCxnSpPr>
        <p:spPr>
          <a:xfrm rot="10800000">
            <a:off x="4369631" y="3039943"/>
            <a:ext cx="1371556" cy="312168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BC06E766-A8E7-4CF5-901C-D42ADF90D9DC}"/>
              </a:ext>
            </a:extLst>
          </p:cNvPr>
          <p:cNvSpPr txBox="1"/>
          <p:nvPr/>
        </p:nvSpPr>
        <p:spPr>
          <a:xfrm>
            <a:off x="4774142" y="3922996"/>
            <a:ext cx="772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>
                <a:effectLst/>
              </a:rPr>
              <a:t>scoreboard</a:t>
            </a:r>
            <a:endParaRPr lang="en-CA" sz="1000" dirty="0"/>
          </a:p>
        </p:txBody>
      </p:sp>
      <p:pic>
        <p:nvPicPr>
          <p:cNvPr id="119" name="Graphic 157" descr="Laptop">
            <a:extLst>
              <a:ext uri="{FF2B5EF4-FFF2-40B4-BE49-F238E27FC236}">
                <a16:creationId xmlns:a16="http://schemas.microsoft.com/office/drawing/2014/main" id="{E43A20B3-CDE1-4410-AF15-A16C814A1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916" y="509383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892FBF72-BD18-4A41-A916-74C44E9B84B2}"/>
              </a:ext>
            </a:extLst>
          </p:cNvPr>
          <p:cNvCxnSpPr>
            <a:cxnSpLocks/>
            <a:stCxn id="119" idx="2"/>
          </p:cNvCxnSpPr>
          <p:nvPr/>
        </p:nvCxnSpPr>
        <p:spPr>
          <a:xfrm flipH="1">
            <a:off x="3357769" y="5551041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" name="Graphic 157" descr="Laptop">
            <a:extLst>
              <a:ext uri="{FF2B5EF4-FFF2-40B4-BE49-F238E27FC236}">
                <a16:creationId xmlns:a16="http://schemas.microsoft.com/office/drawing/2014/main" id="{7330CD68-28EC-46AE-872A-649A1DA27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632" y="5093837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E7093D47-FF37-44E2-9CCE-A72C8A838EEA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2375485" y="5551041"/>
            <a:ext cx="6749" cy="21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34372815-FCE1-4050-8C5B-1A2A708A5D67}"/>
              </a:ext>
            </a:extLst>
          </p:cNvPr>
          <p:cNvCxnSpPr>
            <a:cxnSpLocks/>
            <a:stCxn id="110" idx="0"/>
            <a:endCxn id="186" idx="2"/>
          </p:cNvCxnSpPr>
          <p:nvPr/>
        </p:nvCxnSpPr>
        <p:spPr>
          <a:xfrm flipH="1" flipV="1">
            <a:off x="5962135" y="1818748"/>
            <a:ext cx="7654" cy="1304761"/>
          </a:xfrm>
          <a:prstGeom prst="line">
            <a:avLst/>
          </a:prstGeom>
          <a:ln w="571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9EF73B51-DF07-4452-BBF7-D6763C4248EE}"/>
              </a:ext>
            </a:extLst>
          </p:cNvPr>
          <p:cNvCxnSpPr>
            <a:cxnSpLocks/>
          </p:cNvCxnSpPr>
          <p:nvPr/>
        </p:nvCxnSpPr>
        <p:spPr>
          <a:xfrm flipV="1">
            <a:off x="6284778" y="1832206"/>
            <a:ext cx="508092" cy="2422051"/>
          </a:xfrm>
          <a:prstGeom prst="bentConnector2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4A9E4F60-3958-49B3-AA87-53E0BB3CBC8F}"/>
              </a:ext>
            </a:extLst>
          </p:cNvPr>
          <p:cNvSpPr txBox="1"/>
          <p:nvPr/>
        </p:nvSpPr>
        <p:spPr>
          <a:xfrm>
            <a:off x="8112225" y="1124726"/>
            <a:ext cx="388231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Switches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u="sng" dirty="0"/>
              <a:t>Main laptop is wired </a:t>
            </a:r>
            <a:r>
              <a:rPr lang="en-CA" dirty="0"/>
              <a:t>to the first platform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u="sng" dirty="0"/>
              <a:t>Redundant </a:t>
            </a:r>
            <a:r>
              <a:rPr lang="en-CA" u="sng" dirty="0" err="1"/>
              <a:t>WiFi</a:t>
            </a:r>
            <a:r>
              <a:rPr lang="en-CA" u="sng" dirty="0"/>
              <a:t> Access Points</a:t>
            </a:r>
            <a:r>
              <a:rPr lang="en-CA" dirty="0"/>
              <a:t> powered over Ethernet (PoE).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Announcer, referee, attempt board can be wired if desired using free 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u="sng" dirty="0"/>
              <a:t>No interference from video traffic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One platform = one switch, other switches connect directly to main switch</a:t>
            </a:r>
          </a:p>
          <a:p>
            <a:endParaRPr lang="en-CA" dirty="0"/>
          </a:p>
          <a:p>
            <a:r>
              <a:rPr lang="en-CA" dirty="0"/>
              <a:t>Router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Provides DHCP addresses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OBS to fetch scoreboards from owlcms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OBS to stream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Allows owlcms to feed Heroku public scoreboards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867EF123-D39F-45EF-9AEE-C5EE0C73975C}"/>
              </a:ext>
            </a:extLst>
          </p:cNvPr>
          <p:cNvCxnSpPr>
            <a:cxnSpLocks/>
            <a:stCxn id="149" idx="2"/>
          </p:cNvCxnSpPr>
          <p:nvPr/>
        </p:nvCxnSpPr>
        <p:spPr>
          <a:xfrm>
            <a:off x="1152891" y="4254520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Graphic 157" descr="Laptop">
            <a:extLst>
              <a:ext uri="{FF2B5EF4-FFF2-40B4-BE49-F238E27FC236}">
                <a16:creationId xmlns:a16="http://schemas.microsoft.com/office/drawing/2014/main" id="{95F53995-5A56-43D1-9E24-747133152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89" y="3797316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" name="Graphic 157" descr="Laptop">
            <a:extLst>
              <a:ext uri="{FF2B5EF4-FFF2-40B4-BE49-F238E27FC236}">
                <a16:creationId xmlns:a16="http://schemas.microsoft.com/office/drawing/2014/main" id="{30635837-B33C-40E8-A905-4F274D3F6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428" y="37890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Graphic 157" descr="Laptop">
            <a:extLst>
              <a:ext uri="{FF2B5EF4-FFF2-40B4-BE49-F238E27FC236}">
                <a16:creationId xmlns:a16="http://schemas.microsoft.com/office/drawing/2014/main" id="{9BC63793-B798-4BAE-B68A-0DC58CD10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393" y="3789022"/>
            <a:ext cx="457204" cy="4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A5F02202-F3B0-4B18-9770-973FF1825057}"/>
              </a:ext>
            </a:extLst>
          </p:cNvPr>
          <p:cNvCxnSpPr>
            <a:cxnSpLocks/>
          </p:cNvCxnSpPr>
          <p:nvPr/>
        </p:nvCxnSpPr>
        <p:spPr>
          <a:xfrm>
            <a:off x="1606103" y="4254938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2B74CCEF-77C4-474D-A2B3-DD8178830CAE}"/>
              </a:ext>
            </a:extLst>
          </p:cNvPr>
          <p:cNvCxnSpPr>
            <a:cxnSpLocks/>
          </p:cNvCxnSpPr>
          <p:nvPr/>
        </p:nvCxnSpPr>
        <p:spPr>
          <a:xfrm>
            <a:off x="2076249" y="4255356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4207F031-DBCA-4DAC-903E-2AAE0C4CE036}"/>
              </a:ext>
            </a:extLst>
          </p:cNvPr>
          <p:cNvCxnSpPr>
            <a:cxnSpLocks/>
          </p:cNvCxnSpPr>
          <p:nvPr/>
        </p:nvCxnSpPr>
        <p:spPr>
          <a:xfrm>
            <a:off x="2546395" y="4255774"/>
            <a:ext cx="0" cy="255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or: Elbow 159">
            <a:extLst>
              <a:ext uri="{FF2B5EF4-FFF2-40B4-BE49-F238E27FC236}">
                <a16:creationId xmlns:a16="http://schemas.microsoft.com/office/drawing/2014/main" id="{06CDE222-7D9F-4A89-B42E-54B91DE51B30}"/>
              </a:ext>
            </a:extLst>
          </p:cNvPr>
          <p:cNvCxnSpPr>
            <a:cxnSpLocks/>
            <a:stCxn id="110" idx="2"/>
            <a:endCxn id="113" idx="1"/>
          </p:cNvCxnSpPr>
          <p:nvPr/>
        </p:nvCxnSpPr>
        <p:spPr>
          <a:xfrm rot="5400000">
            <a:off x="5538351" y="3793971"/>
            <a:ext cx="644697" cy="218180"/>
          </a:xfrm>
          <a:prstGeom prst="bentConnector4">
            <a:avLst>
              <a:gd name="adj1" fmla="val -1710"/>
              <a:gd name="adj2" fmla="val 706827"/>
            </a:avLst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itle 75">
            <a:extLst>
              <a:ext uri="{FF2B5EF4-FFF2-40B4-BE49-F238E27FC236}">
                <a16:creationId xmlns:a16="http://schemas.microsoft.com/office/drawing/2014/main" id="{16E20618-0F12-4BBD-B839-BDBB571F4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0123"/>
          </a:xfrm>
        </p:spPr>
        <p:txBody>
          <a:bodyPr/>
          <a:lstStyle/>
          <a:p>
            <a:r>
              <a:rPr lang="en-CA" noProof="0" dirty="0"/>
              <a:t>Networking Setup</a:t>
            </a:r>
          </a:p>
        </p:txBody>
      </p:sp>
    </p:spTree>
    <p:extLst>
      <p:ext uri="{BB962C8B-B14F-4D97-AF65-F5344CB8AC3E}">
        <p14:creationId xmlns:p14="http://schemas.microsoft.com/office/powerpoint/2010/main" val="168485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9D93-9CA9-4405-9C30-081CF7960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619"/>
          </a:xfrm>
        </p:spPr>
        <p:txBody>
          <a:bodyPr/>
          <a:lstStyle/>
          <a:p>
            <a:r>
              <a:rPr lang="en-CA" noProof="0" dirty="0"/>
              <a:t>Recommendations for equipment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19B67-78C1-4131-B3DD-9A001D3DF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7202016" cy="5112568"/>
          </a:xfrm>
        </p:spPr>
        <p:txBody>
          <a:bodyPr>
            <a:normAutofit fontScale="85000" lnSpcReduction="20000"/>
          </a:bodyPr>
          <a:lstStyle/>
          <a:p>
            <a:r>
              <a:rPr lang="en-CA" noProof="0" dirty="0"/>
              <a:t>Use a video-capable (gaming) router</a:t>
            </a:r>
          </a:p>
          <a:p>
            <a:r>
              <a:rPr lang="en-CA" noProof="0" dirty="0"/>
              <a:t>Small-business Power-over-Ethernet (PoE) switches</a:t>
            </a:r>
          </a:p>
          <a:p>
            <a:pPr lvl="1"/>
            <a:r>
              <a:rPr lang="en-CA" noProof="0" dirty="0"/>
              <a:t>For example </a:t>
            </a:r>
            <a:r>
              <a:rPr lang="en-CA" noProof="0" dirty="0" err="1"/>
              <a:t>tp</a:t>
            </a:r>
            <a:r>
              <a:rPr lang="en-CA" noProof="0" dirty="0"/>
              <a:t>-link TL-SG1008P has 4 PoE ports, 4 normal ports, handles 1Gbps.</a:t>
            </a:r>
          </a:p>
          <a:p>
            <a:pPr lvl="1"/>
            <a:r>
              <a:rPr lang="en-CA" noProof="0" dirty="0"/>
              <a:t>Use one per platform</a:t>
            </a:r>
          </a:p>
          <a:p>
            <a:pPr lvl="1"/>
            <a:r>
              <a:rPr lang="en-CA" noProof="0" dirty="0"/>
              <a:t>PoE switches allow connecting </a:t>
            </a:r>
            <a:r>
              <a:rPr lang="en-CA" noProof="0" dirty="0" err="1"/>
              <a:t>WiFi</a:t>
            </a:r>
            <a:r>
              <a:rPr lang="en-CA" noProof="0" dirty="0"/>
              <a:t> access points without having to bring electrical wiring</a:t>
            </a:r>
          </a:p>
          <a:p>
            <a:r>
              <a:rPr lang="en-CA" noProof="0" dirty="0"/>
              <a:t>Redundant </a:t>
            </a:r>
            <a:r>
              <a:rPr lang="en-CA" noProof="0" dirty="0" err="1"/>
              <a:t>WiFi</a:t>
            </a:r>
            <a:r>
              <a:rPr lang="en-CA" noProof="0" dirty="0"/>
              <a:t> access points</a:t>
            </a:r>
          </a:p>
          <a:p>
            <a:pPr lvl="1"/>
            <a:r>
              <a:rPr lang="en-CA" noProof="0" dirty="0"/>
              <a:t>For example, </a:t>
            </a:r>
            <a:r>
              <a:rPr lang="en-CA" noProof="0" dirty="0" err="1"/>
              <a:t>tp</a:t>
            </a:r>
            <a:r>
              <a:rPr lang="en-CA" noProof="0" dirty="0"/>
              <a:t>-link AC1200 EAP225 Outdoor</a:t>
            </a:r>
            <a:endParaRPr lang="en-CA" dirty="0"/>
          </a:p>
          <a:p>
            <a:pPr lvl="2"/>
            <a:r>
              <a:rPr lang="en-CA" noProof="0" dirty="0"/>
              <a:t>can be mounted on a phone tripod, correct wave shape</a:t>
            </a:r>
          </a:p>
          <a:p>
            <a:pPr lvl="2"/>
            <a:r>
              <a:rPr lang="en-CA" noProof="0" dirty="0"/>
              <a:t>disk-shaped antennas are meant for upside-down ceiling mount</a:t>
            </a:r>
          </a:p>
          <a:p>
            <a:pPr lvl="1"/>
            <a:r>
              <a:rPr lang="en-CA" noProof="0" dirty="0"/>
              <a:t>Use one (or more) access point for the main platform area, one for warm-up area</a:t>
            </a:r>
          </a:p>
          <a:p>
            <a:pPr lvl="1"/>
            <a:r>
              <a:rPr lang="en-CA" noProof="0" dirty="0"/>
              <a:t>Use </a:t>
            </a:r>
            <a:r>
              <a:rPr lang="en-CA" dirty="0"/>
              <a:t>the vendor’s </a:t>
            </a:r>
            <a:r>
              <a:rPr lang="en-CA" noProof="0" dirty="0"/>
              <a:t>management software to create a single unified </a:t>
            </a:r>
            <a:r>
              <a:rPr lang="en-CA" noProof="0" dirty="0" err="1"/>
              <a:t>WiFi</a:t>
            </a:r>
            <a:r>
              <a:rPr lang="en-CA" noProof="0" dirty="0"/>
              <a:t> network with redundancy and roaming (</a:t>
            </a:r>
            <a:r>
              <a:rPr lang="en-CA" noProof="0" dirty="0" err="1"/>
              <a:t>e.g</a:t>
            </a:r>
            <a:r>
              <a:rPr lang="en-CA" dirty="0"/>
              <a:t>. </a:t>
            </a:r>
            <a:r>
              <a:rPr lang="en-CA" dirty="0" err="1"/>
              <a:t>tp</a:t>
            </a:r>
            <a:r>
              <a:rPr lang="en-CA" dirty="0"/>
              <a:t>-link Omada)</a:t>
            </a:r>
            <a:endParaRPr lang="en-CA" noProof="0" dirty="0"/>
          </a:p>
          <a:p>
            <a:pPr lvl="1"/>
            <a:r>
              <a:rPr lang="en-CA" noProof="0" dirty="0"/>
              <a:t>Use proper length Ethernet cables, avoid needlessly long cables, check connectors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C9AD8C-4F8E-46EB-8491-A0E85FDF6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1235795"/>
            <a:ext cx="2214635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259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597E-DA36-4561-B14E-F171E6725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619"/>
          </a:xfrm>
        </p:spPr>
        <p:txBody>
          <a:bodyPr/>
          <a:lstStyle/>
          <a:p>
            <a:r>
              <a:rPr lang="en-CA" noProof="0" dirty="0"/>
              <a:t>Considerations for Sound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CC6F7-9B84-4808-AF4D-186B426FC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/>
          <a:lstStyle/>
          <a:p>
            <a:r>
              <a:rPr lang="en-CA" noProof="0" dirty="0"/>
              <a:t>Connect the sound input for down and timer sounds to the athlete-facing display.</a:t>
            </a:r>
          </a:p>
          <a:p>
            <a:pPr lvl="1"/>
            <a:r>
              <a:rPr lang="en-CA" noProof="0" dirty="0"/>
              <a:t>Sounds are emitted immediately on decisions, directly from the browser</a:t>
            </a:r>
          </a:p>
          <a:p>
            <a:pPr lvl="1"/>
            <a:r>
              <a:rPr lang="en-CA" noProof="0" dirty="0"/>
              <a:t>This avoids multiple hops through the server and back through another browser</a:t>
            </a:r>
          </a:p>
          <a:p>
            <a:r>
              <a:rPr lang="en-CA" noProof="0" dirty="0"/>
              <a:t>Use a dedicated speaker for the timer and down signal</a:t>
            </a:r>
          </a:p>
          <a:p>
            <a:pPr lvl="1"/>
            <a:r>
              <a:rPr lang="en-CA" noProof="0" dirty="0"/>
              <a:t>A speaker with a « line in » and a built-in amplifier works well</a:t>
            </a:r>
          </a:p>
          <a:p>
            <a:pPr lvl="2"/>
            <a:r>
              <a:rPr lang="en-CA" dirty="0"/>
              <a:t>Alternately, any good quality wired PC speaker can do – but do not use Bluetooth/Digital speakers because of perceptible lag</a:t>
            </a:r>
            <a:endParaRPr lang="en-CA" noProof="0" dirty="0"/>
          </a:p>
          <a:p>
            <a:pPr lvl="1"/>
            <a:r>
              <a:rPr lang="en-CA" noProof="0" dirty="0"/>
              <a:t>Going through </a:t>
            </a:r>
            <a:r>
              <a:rPr lang="en-CA" dirty="0"/>
              <a:t>the announcer public-address mixer is often problematic</a:t>
            </a:r>
          </a:p>
          <a:p>
            <a:pPr lvl="2"/>
            <a:r>
              <a:rPr lang="en-CA" noProof="0" dirty="0"/>
              <a:t>If the sound output is through a laptop headphone jack, it can be very difficult to set a sound mixer to work well with both announcer voice and the sounds</a:t>
            </a:r>
          </a:p>
        </p:txBody>
      </p:sp>
    </p:spTree>
    <p:extLst>
      <p:ext uri="{BB962C8B-B14F-4D97-AF65-F5344CB8AC3E}">
        <p14:creationId xmlns:p14="http://schemas.microsoft.com/office/powerpoint/2010/main" val="3936827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43A0D-9CDA-491C-97C0-A5013E659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611"/>
          </a:xfrm>
        </p:spPr>
        <p:txBody>
          <a:bodyPr/>
          <a:lstStyle/>
          <a:p>
            <a:r>
              <a:rPr lang="en-CA" noProof="0" dirty="0"/>
              <a:t>Miscellaneous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C6AC6-E486-4F65-AB31-4168E2078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noProof="0" dirty="0"/>
              <a:t>Use a well-ventilated laptop </a:t>
            </a:r>
            <a:r>
              <a:rPr lang="en-CA" dirty="0"/>
              <a:t>as the main </a:t>
            </a:r>
            <a:r>
              <a:rPr lang="en-CA" noProof="0" dirty="0"/>
              <a:t>owlcms computer.  Wire the main computer using ethernet wiring.</a:t>
            </a:r>
          </a:p>
          <a:p>
            <a:r>
              <a:rPr lang="en-CA" noProof="0" dirty="0"/>
              <a:t>Use a separate laptop for the competition clerks</a:t>
            </a:r>
          </a:p>
          <a:p>
            <a:pPr lvl="1"/>
            <a:r>
              <a:rPr lang="en-CA" noProof="0" dirty="0"/>
              <a:t>This is the only laptop that needs Office (or compatible) and a printer</a:t>
            </a:r>
          </a:p>
          <a:p>
            <a:pPr lvl="1"/>
            <a:r>
              <a:rPr lang="en-CA" dirty="0"/>
              <a:t>All other laptops can use a Linux distribution with Chromium to avoid having to perform updates before every meet.</a:t>
            </a:r>
          </a:p>
          <a:p>
            <a:r>
              <a:rPr lang="en-CA" dirty="0"/>
              <a:t>All PCs used should be known to run cool even after a day.</a:t>
            </a:r>
          </a:p>
          <a:p>
            <a:r>
              <a:rPr lang="en-CA" noProof="0" dirty="0"/>
              <a:t>Get a walkie-</a:t>
            </a:r>
            <a:r>
              <a:rPr lang="en-CA" noProof="0" dirty="0" err="1"/>
              <a:t>tal</a:t>
            </a:r>
            <a:r>
              <a:rPr lang="en-CA" dirty="0" err="1"/>
              <a:t>kie</a:t>
            </a:r>
            <a:r>
              <a:rPr lang="en-CA" dirty="0"/>
              <a:t> app for communications between </a:t>
            </a:r>
            <a:r>
              <a:rPr lang="en-CA" dirty="0" err="1"/>
              <a:t>marshall</a:t>
            </a:r>
            <a:r>
              <a:rPr lang="en-CA" dirty="0"/>
              <a:t> </a:t>
            </a:r>
            <a:r>
              <a:rPr lang="en-CA"/>
              <a:t>and announcer</a:t>
            </a:r>
            <a:endParaRPr lang="en-CA" noProof="0" dirty="0"/>
          </a:p>
          <a:p>
            <a:endParaRPr lang="en-CA" noProof="0" dirty="0"/>
          </a:p>
          <a:p>
            <a:pPr lvl="1"/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3679263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3217</TotalTime>
  <Words>575</Words>
  <Application>Microsoft Office PowerPoint</Application>
  <PresentationFormat>Widescreen</PresentationFormat>
  <Paragraphs>73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owlcms: Large Venue Setup</vt:lpstr>
      <vt:lpstr>Networking Setup</vt:lpstr>
      <vt:lpstr>Recommendations for equipment</vt:lpstr>
      <vt:lpstr>Considerations for Sound</vt:lpstr>
      <vt:lpstr>Miscellaneous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Jean-François Lamy</dc:creator>
  <cp:lastModifiedBy>Jean-François Lamy</cp:lastModifiedBy>
  <cp:revision>99</cp:revision>
  <dcterms:created xsi:type="dcterms:W3CDTF">2020-07-05T19:05:46Z</dcterms:created>
  <dcterms:modified xsi:type="dcterms:W3CDTF">2022-03-02T22:44:17Z</dcterms:modified>
</cp:coreProperties>
</file>