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63" r:id="rId4"/>
    <p:sldId id="265" r:id="rId5"/>
    <p:sldId id="267" r:id="rId6"/>
    <p:sldId id="266" r:id="rId7"/>
    <p:sldId id="270" r:id="rId8"/>
    <p:sldId id="272" r:id="rId9"/>
    <p:sldId id="273" r:id="rId10"/>
    <p:sldId id="271" r:id="rId11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ED2C8-2CA6-42C3-A1C4-D44FCDED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CDD7-AEA4-47C0-BB09-57243B811EB4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75FF-E948-4238-B0C8-870E9261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339D-CBB6-4CD0-B184-5549BA17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4A51-9281-4579-A0E5-46FF3FF86D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399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3F47-9CED-4467-B298-D7C6EEA4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69A5-C08B-41AB-A3C4-7113CEFBC525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5C1A-95DC-4585-97B9-87247B6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85A1-47FF-4F41-B4C1-4C0D9E16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C0C3-2BAC-4BBD-BF8D-D7876CA2B4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20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93FC-D2D1-4301-BB06-4A46F020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D274-BD4E-4778-A257-3DFFCDAA6F05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AC3B-3AA1-4B7F-91D5-F80C3430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A1C60-8695-442B-A966-7C6DAF52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0DD4-489C-4D99-B307-FDBB0F356FE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605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D964-7A5E-4E66-AD7A-DC92248C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5F31-D658-40DA-8A3A-DCB31620D458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DF9-C411-453C-A7C6-A083924E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A52F-5594-418F-A172-FE090A7A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217E-E8F5-44B2-8FE6-C5299C66EDA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6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9C29-FD02-42A6-830F-A79C8D1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FCA1-4B5E-4828-B6A9-B5B036B7B656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D99D-BECA-4B39-BCDF-31F96552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38FC-BFD5-4EB1-946D-F1D65F0D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4216-CA8D-4378-82DA-1B37E3273B8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569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E2B9F1-931C-431A-9BF6-F3BB1B6F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E52F-8A2A-4020-B3B6-5066764C60C1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A13A7A-6693-4BAA-9D54-C1952EFF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C2B460-8080-4197-87C9-A79E95E9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87B6-38C2-453A-A199-44A149719B6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8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F15C3E-5183-4064-BD47-B99B2D45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331-E615-4852-A380-E866DF8EAC37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82B2B1-828E-4CDA-9EFE-1CC2C088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C6D782-FAA9-4319-A434-CAB65699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06B0-61AE-4FF1-88A7-AFE16956C0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DFEF06-FB85-412F-9CA9-AB85249D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2-BDE8-4312-8E7E-E09A0F66056E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8F2FF4-FB95-4070-A479-329F8C42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DC2460-F2B5-46E0-83D1-E9715481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B5E-37A4-4C26-919E-3DA471D0E9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572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8DCE67-E345-496C-A1F3-B9D45440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5380-86F3-473F-A1BC-2596F202AA88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113D41-C1BE-4722-9B93-66CF2ECF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241D8-2002-48CE-AB65-516A24E4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C1B5-F0DD-4C95-92D5-96E5D2159C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90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AA994D-D64C-49AE-B2F9-38FEC5DC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2EB6-E94B-459F-A8A2-C65152EE12F2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8B011-070D-4C2D-A1D9-17833112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DE0BC-F183-4CBD-8EAF-D1156ABC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FCC4-A6ED-4285-A41A-8ECFF3D1AE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652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3B5A04-15AB-4E8A-967D-C8CE2060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F718-299A-4427-A04F-92AB0A2A15A9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D46069-1407-4C7D-9FFB-0FE79544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4B618E-6E04-4477-9D6D-6DB1E82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E5D-F892-4332-B888-F1E9C11C6C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666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8B42A6-41E8-4267-B281-472F7E0F0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A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7E855E-4B87-430F-98B4-97A584367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A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16AA-DDDE-4A41-8BF0-743B83981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2CFFB-EC97-4CD6-91DD-76D28582F574}" type="datetimeFigureOut">
              <a:rPr lang="fr-CA"/>
              <a:pPr>
                <a:defRPr/>
              </a:pPr>
              <a:t>2022-04-07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E1BF-810C-43C7-8EE1-99C941BBC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33CD-6C9C-4FE8-AD4F-F6DC8F30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B9FBC1-8A68-44AB-AAF0-CC6732F799F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ixabay.com/en/wi-fi-wifi-symbol-wireless-211922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7" Type="http://schemas.openxmlformats.org/officeDocument/2006/relationships/hyperlink" Target="https://commons.wikimedia.org/wiki/File:Video_camera_icon_svg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7" Type="http://schemas.openxmlformats.org/officeDocument/2006/relationships/hyperlink" Target="https://commons.wikimedia.org/wiki/File:Video_camera_icon_svg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7" Type="http://schemas.openxmlformats.org/officeDocument/2006/relationships/hyperlink" Target="https://commons.wikimedia.org/wiki/File:Video_camera_icon_svg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Networking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CA" dirty="0"/>
              <a:t>The following pages show several networking configurations, in increasing order of capability</a:t>
            </a:r>
          </a:p>
          <a:p>
            <a:r>
              <a:rPr lang="en-CA" dirty="0"/>
              <a:t>Goals:</a:t>
            </a:r>
          </a:p>
          <a:p>
            <a:pPr lvl="1"/>
            <a:r>
              <a:rPr lang="en-CA" dirty="0"/>
              <a:t>To use </a:t>
            </a:r>
            <a:r>
              <a:rPr lang="en-CA" u="sng" dirty="0"/>
              <a:t>normal home networking equipment </a:t>
            </a:r>
            <a:r>
              <a:rPr lang="en-CA" dirty="0"/>
              <a:t>(consumer-grade routers, switches and access points) you can get at the normal electronics outlets</a:t>
            </a:r>
          </a:p>
          <a:p>
            <a:pPr lvl="1"/>
            <a:r>
              <a:rPr lang="en-CA" dirty="0"/>
              <a:t>To </a:t>
            </a:r>
            <a:r>
              <a:rPr lang="en-CA" u="sng" dirty="0"/>
              <a:t>limit configuration</a:t>
            </a:r>
            <a:r>
              <a:rPr lang="en-CA" dirty="0"/>
              <a:t> to what a regular hobbyist normally does (set the Wi-Fi names, open gaming ports)</a:t>
            </a:r>
          </a:p>
          <a:p>
            <a:r>
              <a:rPr lang="en-CA" dirty="0"/>
              <a:t>Notes:</a:t>
            </a:r>
          </a:p>
          <a:p>
            <a:pPr lvl="1"/>
            <a:r>
              <a:rPr lang="en-CA" dirty="0"/>
              <a:t>The Internet addresses used don’t matter. The ones used are realistic, but yours will most likely be different.</a:t>
            </a:r>
          </a:p>
        </p:txBody>
      </p:sp>
    </p:spTree>
    <p:extLst>
      <p:ext uri="{BB962C8B-B14F-4D97-AF65-F5344CB8AC3E}">
        <p14:creationId xmlns:p14="http://schemas.microsoft.com/office/powerpoint/2010/main" val="237419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909267" y="5376495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3575096" y="952797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endCxn id="86" idx="1"/>
          </p:cNvCxnSpPr>
          <p:nvPr/>
        </p:nvCxnSpPr>
        <p:spPr>
          <a:xfrm flipH="1" flipV="1">
            <a:off x="4282890" y="1475073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187" y="276348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696913" y="3636786"/>
            <a:ext cx="596638" cy="696851"/>
            <a:chOff x="6251256" y="3738627"/>
            <a:chExt cx="596638" cy="696851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6251256" y="4035368"/>
              <a:ext cx="596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Owlcms</a:t>
              </a:r>
              <a:br>
                <a:rPr lang="en-CA" sz="1000" dirty="0">
                  <a:effectLst/>
                </a:rPr>
              </a:br>
              <a:endParaRPr lang="en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5769076" y="2843472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89411" y="1765583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5998807" y="2883485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107.171.217.85</a:t>
              </a:r>
              <a:endParaRPr lang="en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192.168.0.1</a:t>
              </a:r>
              <a:endParaRPr lang="en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WAN</a:t>
              </a:r>
              <a:endParaRPr lang="en-CA" sz="1000" dirty="0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1355386" y="1967244"/>
            <a:ext cx="109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Competition</a:t>
            </a:r>
            <a:br>
              <a:rPr lang="en-CA" sz="1400" dirty="0"/>
            </a:br>
            <a:r>
              <a:rPr lang="en-CA" sz="1400" dirty="0"/>
              <a:t>Router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6293551" y="1043227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5608512" y="1058616"/>
            <a:ext cx="70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Video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4736" y="764704"/>
            <a:ext cx="7321259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1E6E48-B84A-4B76-B664-A1E3CE28F2DD}"/>
              </a:ext>
            </a:extLst>
          </p:cNvPr>
          <p:cNvGrpSpPr/>
          <p:nvPr/>
        </p:nvGrpSpPr>
        <p:grpSpPr>
          <a:xfrm>
            <a:off x="813702" y="4143950"/>
            <a:ext cx="1091967" cy="487591"/>
            <a:chOff x="510710" y="3830851"/>
            <a:chExt cx="1632592" cy="48759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E372648E-443C-4310-9E57-C47369D3B6F4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7B780620-064C-43F0-9797-5A54F2B68E2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3B71774B-A298-43B2-BDC0-DC6D4F76C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A4BF1C5-7D34-45BC-8751-44F479971566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5573347" y="6228131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6060670" y="6095746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5595064" y="6453354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6060669" y="6301102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traffic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83D43C-A0C7-4031-BD5B-FF608F8338A6}"/>
              </a:ext>
            </a:extLst>
          </p:cNvPr>
          <p:cNvCxnSpPr>
            <a:cxnSpLocks/>
            <a:stCxn id="190" idx="2"/>
            <a:endCxn id="80" idx="2"/>
          </p:cNvCxnSpPr>
          <p:nvPr/>
        </p:nvCxnSpPr>
        <p:spPr>
          <a:xfrm>
            <a:off x="1359686" y="4631541"/>
            <a:ext cx="17633" cy="74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596" y="4733815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2857449" y="5191019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8FB138D-7BC7-430A-B652-01307C160610}"/>
              </a:ext>
            </a:extLst>
          </p:cNvPr>
          <p:cNvGrpSpPr/>
          <p:nvPr/>
        </p:nvGrpSpPr>
        <p:grpSpPr>
          <a:xfrm>
            <a:off x="1823464" y="4143950"/>
            <a:ext cx="1091967" cy="487591"/>
            <a:chOff x="510710" y="3830851"/>
            <a:chExt cx="1632592" cy="487591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05602E61-FAE6-4DC6-87C1-446DC9B2AED8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902B882-47B2-42EF-A90E-2916092B9BD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55015172-E9CD-4296-9FCD-79F853D9C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AEB4F8C-C94B-492A-A3D6-963DB621DB3E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stCxn id="114" idx="1"/>
            <a:endCxn id="173" idx="2"/>
          </p:cNvCxnSpPr>
          <p:nvPr/>
        </p:nvCxnSpPr>
        <p:spPr>
          <a:xfrm rot="10800000" flipV="1">
            <a:off x="4378099" y="4133582"/>
            <a:ext cx="1318815" cy="12462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2901934" y="5374912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2" idx="2"/>
            <a:endCxn id="43" idx="2"/>
          </p:cNvCxnSpPr>
          <p:nvPr/>
        </p:nvCxnSpPr>
        <p:spPr>
          <a:xfrm rot="16200000" flipV="1">
            <a:off x="2522314" y="4025651"/>
            <a:ext cx="2694991" cy="84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8839BAA5-F733-4EE0-9EA4-151B91595FCD}"/>
              </a:ext>
            </a:extLst>
          </p:cNvPr>
          <p:cNvCxnSpPr>
            <a:stCxn id="148" idx="2"/>
            <a:endCxn id="81" idx="2"/>
          </p:cNvCxnSpPr>
          <p:nvPr/>
        </p:nvCxnSpPr>
        <p:spPr>
          <a:xfrm rot="5400000">
            <a:off x="1751701" y="4761216"/>
            <a:ext cx="747422" cy="488073"/>
          </a:xfrm>
          <a:prstGeom prst="bentConnector3">
            <a:avLst>
              <a:gd name="adj1" fmla="val 103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324" y="3437294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15E201A6-3F91-40F1-A01A-A58790C9C3F2}"/>
              </a:ext>
            </a:extLst>
          </p:cNvPr>
          <p:cNvSpPr txBox="1"/>
          <p:nvPr/>
        </p:nvSpPr>
        <p:spPr>
          <a:xfrm>
            <a:off x="5796161" y="5455993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 err="1"/>
              <a:t>Additional</a:t>
            </a:r>
            <a:r>
              <a:rPr lang="fr-CA" sz="900" dirty="0"/>
              <a:t> switch</a:t>
            </a:r>
            <a:br>
              <a:rPr lang="fr-CA" sz="900" dirty="0"/>
            </a:br>
            <a:r>
              <a:rPr lang="fr-CA" sz="900" dirty="0"/>
              <a:t>for platform 2</a:t>
            </a:r>
          </a:p>
        </p:txBody>
      </p: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41DC2A35-0D0E-46C3-92D7-406DFA1D2045}"/>
              </a:ext>
            </a:extLst>
          </p:cNvPr>
          <p:cNvCxnSpPr>
            <a:stCxn id="166" idx="0"/>
            <a:endCxn id="174" idx="2"/>
          </p:cNvCxnSpPr>
          <p:nvPr/>
        </p:nvCxnSpPr>
        <p:spPr>
          <a:xfrm rot="16200000" flipV="1">
            <a:off x="5551667" y="4712804"/>
            <a:ext cx="73677" cy="1412702"/>
          </a:xfrm>
          <a:prstGeom prst="bentConnector3">
            <a:avLst>
              <a:gd name="adj1" fmla="val 4102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E5878553-636F-4E9F-8CD9-A749F5F87023}"/>
              </a:ext>
            </a:extLst>
          </p:cNvPr>
          <p:cNvSpPr txBox="1"/>
          <p:nvPr/>
        </p:nvSpPr>
        <p:spPr>
          <a:xfrm>
            <a:off x="2893467" y="1814518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34212" y="5494838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PoE-capable Switch (one per platform)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E12A0B5-4A81-48D7-A2B9-75F0C8A44135}"/>
              </a:ext>
            </a:extLst>
          </p:cNvPr>
          <p:cNvSpPr txBox="1"/>
          <p:nvPr/>
        </p:nvSpPr>
        <p:spPr>
          <a:xfrm>
            <a:off x="963641" y="5259496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AD1BDFE-56B3-4FC5-B934-184F3036490F}"/>
              </a:ext>
            </a:extLst>
          </p:cNvPr>
          <p:cNvSpPr txBox="1"/>
          <p:nvPr/>
        </p:nvSpPr>
        <p:spPr>
          <a:xfrm>
            <a:off x="1487175" y="5269077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AEC82425-A89A-42BA-B85F-16428A514966}"/>
              </a:ext>
            </a:extLst>
          </p:cNvPr>
          <p:cNvCxnSpPr>
            <a:cxnSpLocks/>
            <a:stCxn id="110" idx="1"/>
            <a:endCxn id="44" idx="2"/>
          </p:cNvCxnSpPr>
          <p:nvPr/>
        </p:nvCxnSpPr>
        <p:spPr>
          <a:xfrm rot="10800000">
            <a:off x="4369631" y="2679921"/>
            <a:ext cx="1371556" cy="3121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BC06E766-A8E7-4CF5-901C-D42ADF90D9DC}"/>
              </a:ext>
            </a:extLst>
          </p:cNvPr>
          <p:cNvSpPr txBox="1"/>
          <p:nvPr/>
        </p:nvSpPr>
        <p:spPr>
          <a:xfrm>
            <a:off x="4774142" y="3562974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scoreboard</a:t>
            </a:r>
            <a:endParaRPr lang="en-CA" sz="1000" dirty="0"/>
          </a:p>
        </p:txBody>
      </p: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E43A20B3-CDE1-4410-AF15-A16C814A1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916" y="4733815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892FBF72-BD18-4A41-A916-74C44E9B84B2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3357769" y="5191019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7330CD68-28EC-46AE-872A-649A1DA27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32" y="4733815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7093D47-FF37-44E2-9CCE-A72C8A838EEA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375485" y="5191019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4372815-FCE1-4050-8C5B-1A2A708A5D67}"/>
              </a:ext>
            </a:extLst>
          </p:cNvPr>
          <p:cNvCxnSpPr>
            <a:cxnSpLocks/>
            <a:stCxn id="110" idx="0"/>
            <a:endCxn id="186" idx="2"/>
          </p:cNvCxnSpPr>
          <p:nvPr/>
        </p:nvCxnSpPr>
        <p:spPr>
          <a:xfrm flipH="1" flipV="1">
            <a:off x="5962135" y="1458726"/>
            <a:ext cx="7654" cy="1304761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9EF73B51-DF07-4452-BBF7-D6763C4248EE}"/>
              </a:ext>
            </a:extLst>
          </p:cNvPr>
          <p:cNvCxnSpPr>
            <a:cxnSpLocks/>
            <a:stCxn id="113" idx="3"/>
            <a:endCxn id="185" idx="2"/>
          </p:cNvCxnSpPr>
          <p:nvPr/>
        </p:nvCxnSpPr>
        <p:spPr>
          <a:xfrm flipV="1">
            <a:off x="6208813" y="1443337"/>
            <a:ext cx="508092" cy="2422051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4A9E4F60-3958-49B3-AA87-53E0BB3CBC8F}"/>
              </a:ext>
            </a:extLst>
          </p:cNvPr>
          <p:cNvSpPr txBox="1"/>
          <p:nvPr/>
        </p:nvSpPr>
        <p:spPr>
          <a:xfrm>
            <a:off x="8112225" y="764704"/>
            <a:ext cx="345638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Large </a:t>
            </a:r>
            <a:r>
              <a:rPr lang="en-CA"/>
              <a:t>venue setup</a:t>
            </a: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Main laptop is on a </a:t>
            </a:r>
            <a:r>
              <a:rPr lang="en-CA" u="sng" dirty="0"/>
              <a:t>wired</a:t>
            </a:r>
            <a:r>
              <a:rPr lang="en-CA" dirty="0"/>
              <a:t> connection on the first platform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platform = one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Power over Ethernet for redundant </a:t>
            </a:r>
            <a:r>
              <a:rPr lang="en-CA" dirty="0" err="1"/>
              <a:t>WiFi</a:t>
            </a:r>
            <a:r>
              <a:rPr lang="en-CA" dirty="0"/>
              <a:t> Access Points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Other platform switches connect directly to main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Announcer, ref console can be wired if desired using free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No interference from video traffic</a:t>
            </a:r>
          </a:p>
          <a:p>
            <a:endParaRPr lang="en-CA" dirty="0"/>
          </a:p>
          <a:p>
            <a:r>
              <a:rPr lang="en-CA" dirty="0"/>
              <a:t>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Provides DHCP addresses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fetch scoreboards from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stream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owlcms to feed Heroku public scoreboards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867EF123-D39F-45EF-9AEE-C5EE0C73975C}"/>
              </a:ext>
            </a:extLst>
          </p:cNvPr>
          <p:cNvCxnSpPr>
            <a:cxnSpLocks/>
            <a:stCxn id="149" idx="2"/>
          </p:cNvCxnSpPr>
          <p:nvPr/>
        </p:nvCxnSpPr>
        <p:spPr>
          <a:xfrm>
            <a:off x="1152891" y="3894498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Graphic 157" descr="Laptop">
            <a:extLst>
              <a:ext uri="{FF2B5EF4-FFF2-40B4-BE49-F238E27FC236}">
                <a16:creationId xmlns:a16="http://schemas.microsoft.com/office/drawing/2014/main" id="{95F53995-5A56-43D1-9E24-747133152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9" y="3437294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57" descr="Laptop">
            <a:extLst>
              <a:ext uri="{FF2B5EF4-FFF2-40B4-BE49-F238E27FC236}">
                <a16:creationId xmlns:a16="http://schemas.microsoft.com/office/drawing/2014/main" id="{30635837-B33C-40E8-A905-4F274D3F6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428" y="342900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157" descr="Laptop">
            <a:extLst>
              <a:ext uri="{FF2B5EF4-FFF2-40B4-BE49-F238E27FC236}">
                <a16:creationId xmlns:a16="http://schemas.microsoft.com/office/drawing/2014/main" id="{9BC63793-B798-4BAE-B68A-0DC58CD10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393" y="342900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A5F02202-F3B0-4B18-9770-973FF1825057}"/>
              </a:ext>
            </a:extLst>
          </p:cNvPr>
          <p:cNvCxnSpPr>
            <a:cxnSpLocks/>
          </p:cNvCxnSpPr>
          <p:nvPr/>
        </p:nvCxnSpPr>
        <p:spPr>
          <a:xfrm>
            <a:off x="1606103" y="3894916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2B74CCEF-77C4-474D-A2B3-DD8178830CAE}"/>
              </a:ext>
            </a:extLst>
          </p:cNvPr>
          <p:cNvCxnSpPr>
            <a:cxnSpLocks/>
          </p:cNvCxnSpPr>
          <p:nvPr/>
        </p:nvCxnSpPr>
        <p:spPr>
          <a:xfrm>
            <a:off x="2076249" y="3895334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207F031-DBCA-4DAC-903E-2AAE0C4CE036}"/>
              </a:ext>
            </a:extLst>
          </p:cNvPr>
          <p:cNvCxnSpPr>
            <a:cxnSpLocks/>
          </p:cNvCxnSpPr>
          <p:nvPr/>
        </p:nvCxnSpPr>
        <p:spPr>
          <a:xfrm>
            <a:off x="2546395" y="3895752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06CDE222-7D9F-4A89-B42E-54B91DE51B30}"/>
              </a:ext>
            </a:extLst>
          </p:cNvPr>
          <p:cNvCxnSpPr>
            <a:cxnSpLocks/>
            <a:stCxn id="110" idx="2"/>
            <a:endCxn id="113" idx="1"/>
          </p:cNvCxnSpPr>
          <p:nvPr/>
        </p:nvCxnSpPr>
        <p:spPr>
          <a:xfrm rot="5400000">
            <a:off x="5538351" y="3433949"/>
            <a:ext cx="644697" cy="218180"/>
          </a:xfrm>
          <a:prstGeom prst="bentConnector4">
            <a:avLst>
              <a:gd name="adj1" fmla="val -1710"/>
              <a:gd name="adj2" fmla="val 706827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85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65" idx="3"/>
            <a:endCxn id="114" idx="2"/>
          </p:cNvCxnSpPr>
          <p:nvPr/>
        </p:nvCxnSpPr>
        <p:spPr>
          <a:xfrm flipV="1">
            <a:off x="6333587" y="4114219"/>
            <a:ext cx="250906" cy="64800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53844" y="3492081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304C3C2-DE8B-49AE-80A3-AD6BC89BA86B}"/>
              </a:ext>
            </a:extLst>
          </p:cNvPr>
          <p:cNvSpPr txBox="1"/>
          <p:nvPr/>
        </p:nvSpPr>
        <p:spPr>
          <a:xfrm>
            <a:off x="8112225" y="1434766"/>
            <a:ext cx="33093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Simplest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main 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WAN can connect to internet if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Connections are Wi-Fi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But the main laptop should be wired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Optionally, you can also wire the announcer, etc.</a:t>
            </a:r>
          </a:p>
        </p:txBody>
      </p:sp>
      <p:sp>
        <p:nvSpPr>
          <p:cNvPr id="234" name="Thought Bubble: Cloud 233">
            <a:extLst>
              <a:ext uri="{FF2B5EF4-FFF2-40B4-BE49-F238E27FC236}">
                <a16:creationId xmlns:a16="http://schemas.microsoft.com/office/drawing/2014/main" id="{EAB63478-82B5-4DB0-BB8F-9329B2649950}"/>
              </a:ext>
            </a:extLst>
          </p:cNvPr>
          <p:cNvSpPr/>
          <p:nvPr/>
        </p:nvSpPr>
        <p:spPr>
          <a:xfrm>
            <a:off x="5793865" y="880241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82B49D0-96EA-41A5-9AC7-890F46988AC0}"/>
              </a:ext>
            </a:extLst>
          </p:cNvPr>
          <p:cNvCxnSpPr>
            <a:cxnSpLocks/>
            <a:endCxn id="234" idx="1"/>
          </p:cNvCxnSpPr>
          <p:nvPr/>
        </p:nvCxnSpPr>
        <p:spPr>
          <a:xfrm flipH="1" flipV="1">
            <a:off x="6501659" y="1402517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D1179335-C85A-494A-9152-1233C89C5E6D}"/>
              </a:ext>
            </a:extLst>
          </p:cNvPr>
          <p:cNvCxnSpPr>
            <a:cxnSpLocks/>
            <a:stCxn id="157" idx="1"/>
            <a:endCxn id="113" idx="1"/>
          </p:cNvCxnSpPr>
          <p:nvPr/>
        </p:nvCxnSpPr>
        <p:spPr>
          <a:xfrm rot="10800000" flipH="1" flipV="1">
            <a:off x="4604412" y="1206164"/>
            <a:ext cx="1736457" cy="2285918"/>
          </a:xfrm>
          <a:prstGeom prst="bentConnector3">
            <a:avLst>
              <a:gd name="adj1" fmla="val -51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7392F40-FDD7-4AC7-834C-0AA5B0AE5D51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6A464D7-5947-4ED3-B569-71EE26CB86D7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3BA217C-7288-485A-848F-7BD94C37819F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3BB894F-9B5A-4918-9A54-8E8E6D11A32E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234972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93565" y="5282983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222826" y="3940135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033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73785" y="4830926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09" idx="1"/>
            <a:endCxn id="113" idx="1"/>
          </p:cNvCxnSpPr>
          <p:nvPr/>
        </p:nvCxnSpPr>
        <p:spPr>
          <a:xfrm rot="10800000" flipH="1">
            <a:off x="5841126" y="3492082"/>
            <a:ext cx="499743" cy="1110242"/>
          </a:xfrm>
          <a:prstGeom prst="bentConnector3">
            <a:avLst>
              <a:gd name="adj1" fmla="val -42563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53844" y="3492081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5032025" y="5388369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304C3C2-DE8B-49AE-80A3-AD6BC89BA86B}"/>
              </a:ext>
            </a:extLst>
          </p:cNvPr>
          <p:cNvSpPr txBox="1"/>
          <p:nvPr/>
        </p:nvSpPr>
        <p:spPr>
          <a:xfrm>
            <a:off x="8112224" y="1434766"/>
            <a:ext cx="34512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Wired setup (bad Wi-Fi or long distances)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main 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WAN can connect to internet if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r>
              <a:rPr lang="en-CA" dirty="0"/>
              <a:t>For remote or dead spots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 switch to the router,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an access point to the router,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 router to the router (see next page)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03FEC4E5-26FE-4655-9B5F-0A29A923044D}"/>
              </a:ext>
            </a:extLst>
          </p:cNvPr>
          <p:cNvGrpSpPr/>
          <p:nvPr/>
        </p:nvGrpSpPr>
        <p:grpSpPr>
          <a:xfrm>
            <a:off x="2055061" y="2383732"/>
            <a:ext cx="1376861" cy="303948"/>
            <a:chOff x="1085069" y="2104442"/>
            <a:chExt cx="1368152" cy="306951"/>
          </a:xfrm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4A40779A-D30A-4A61-8BC4-28534A4153C4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14A43B12-108D-4A15-8875-EE9D0F940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19B833B9-9DFA-4F38-889E-5C9580DB6B79}"/>
              </a:ext>
            </a:extLst>
          </p:cNvPr>
          <p:cNvSpPr txBox="1"/>
          <p:nvPr/>
        </p:nvSpPr>
        <p:spPr>
          <a:xfrm>
            <a:off x="2022605" y="2159263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cxnSp>
        <p:nvCxnSpPr>
          <p:cNvPr id="233" name="Connector: Elbow 232">
            <a:extLst>
              <a:ext uri="{FF2B5EF4-FFF2-40B4-BE49-F238E27FC236}">
                <a16:creationId xmlns:a16="http://schemas.microsoft.com/office/drawing/2014/main" id="{291A52E6-7FBA-4097-8184-F9D85CCBA656}"/>
              </a:ext>
            </a:extLst>
          </p:cNvPr>
          <p:cNvCxnSpPr>
            <a:stCxn id="41" idx="2"/>
            <a:endCxn id="219" idx="2"/>
          </p:cNvCxnSpPr>
          <p:nvPr/>
        </p:nvCxnSpPr>
        <p:spPr>
          <a:xfrm rot="5400000" flipH="1">
            <a:off x="3694489" y="1736684"/>
            <a:ext cx="416132" cy="2318125"/>
          </a:xfrm>
          <a:prstGeom prst="bentConnector3">
            <a:avLst>
              <a:gd name="adj1" fmla="val -549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hought Bubble: Cloud 233">
            <a:extLst>
              <a:ext uri="{FF2B5EF4-FFF2-40B4-BE49-F238E27FC236}">
                <a16:creationId xmlns:a16="http://schemas.microsoft.com/office/drawing/2014/main" id="{EAB63478-82B5-4DB0-BB8F-9329B2649950}"/>
              </a:ext>
            </a:extLst>
          </p:cNvPr>
          <p:cNvSpPr/>
          <p:nvPr/>
        </p:nvSpPr>
        <p:spPr>
          <a:xfrm>
            <a:off x="5793865" y="880241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82B49D0-96EA-41A5-9AC7-890F46988AC0}"/>
              </a:ext>
            </a:extLst>
          </p:cNvPr>
          <p:cNvCxnSpPr>
            <a:cxnSpLocks/>
            <a:endCxn id="234" idx="1"/>
          </p:cNvCxnSpPr>
          <p:nvPr/>
        </p:nvCxnSpPr>
        <p:spPr>
          <a:xfrm flipH="1" flipV="1">
            <a:off x="6501659" y="1402517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D8A505C7-A1B1-4F75-9E9D-35B8E66DFBEF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>
            <a:extLst>
              <a:ext uri="{FF2B5EF4-FFF2-40B4-BE49-F238E27FC236}">
                <a16:creationId xmlns:a16="http://schemas.microsoft.com/office/drawing/2014/main" id="{142346C1-B8B4-42DB-BFFE-1C3D982DCA5A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931061D7-733C-4FAE-A7FB-08C265EF7811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>
            <a:extLst>
              <a:ext uri="{FF2B5EF4-FFF2-40B4-BE49-F238E27FC236}">
                <a16:creationId xmlns:a16="http://schemas.microsoft.com/office/drawing/2014/main" id="{491AF05B-D26C-40AC-A37F-ECA79325F38E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15748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702292" y="2304320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902044" y="2667639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66140" y="302193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70196" y="301946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74252" y="301699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70196" y="2376328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36214" y="1578410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66783" y="2415742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97891" y="2373858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125594" y="143831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50" y="437526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311587" y="216015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67852" y="3091472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11" idx="0"/>
            <a:endCxn id="113" idx="1"/>
          </p:cNvCxnSpPr>
          <p:nvPr/>
        </p:nvCxnSpPr>
        <p:spPr>
          <a:xfrm rot="5400000" flipH="1" flipV="1">
            <a:off x="3912772" y="1947163"/>
            <a:ext cx="883179" cy="397301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33005" y="3492081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43472" y="1990643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26" y="929556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94234" y="1482772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806714" y="2709803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 or room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723521" y="45678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190845C-3800-4BA4-9DE1-BEBF30C923DC}"/>
              </a:ext>
            </a:extLst>
          </p:cNvPr>
          <p:cNvSpPr txBox="1"/>
          <p:nvPr/>
        </p:nvSpPr>
        <p:spPr>
          <a:xfrm>
            <a:off x="8112224" y="1434766"/>
            <a:ext cx="34563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Distant room using routers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 can connect a router to any of the LAN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 the secondary router(s)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For simplicity use different names for each Wi-Fi networks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Ideally, change the Wi-Fi channel to be different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This should work “plug and play”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8D4B53-47A6-4A98-9F8B-139C91F032C9}"/>
              </a:ext>
            </a:extLst>
          </p:cNvPr>
          <p:cNvSpPr/>
          <p:nvPr/>
        </p:nvSpPr>
        <p:spPr>
          <a:xfrm>
            <a:off x="1262084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9" name="Thought Bubble: Cloud 128">
            <a:extLst>
              <a:ext uri="{FF2B5EF4-FFF2-40B4-BE49-F238E27FC236}">
                <a16:creationId xmlns:a16="http://schemas.microsoft.com/office/drawing/2014/main" id="{C2E7EA51-3E89-4E04-98FB-2473C4E0A0E6}"/>
              </a:ext>
            </a:extLst>
          </p:cNvPr>
          <p:cNvSpPr/>
          <p:nvPr/>
        </p:nvSpPr>
        <p:spPr>
          <a:xfrm>
            <a:off x="5793865" y="873646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F9742A22-AB44-4B4C-A0DD-909AA0F89534}"/>
              </a:ext>
            </a:extLst>
          </p:cNvPr>
          <p:cNvCxnSpPr>
            <a:cxnSpLocks/>
            <a:endCxn id="129" idx="1"/>
          </p:cNvCxnSpPr>
          <p:nvPr/>
        </p:nvCxnSpPr>
        <p:spPr>
          <a:xfrm flipH="1" flipV="1">
            <a:off x="6501659" y="1395922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FD466151-DFB6-4C69-B10E-991E6F96E31A}"/>
              </a:ext>
            </a:extLst>
          </p:cNvPr>
          <p:cNvCxnSpPr>
            <a:cxnSpLocks/>
          </p:cNvCxnSpPr>
          <p:nvPr/>
        </p:nvCxnSpPr>
        <p:spPr>
          <a:xfrm flipV="1">
            <a:off x="6333587" y="4114219"/>
            <a:ext cx="250906" cy="64800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C6AEBFBD-4F24-4D2A-BB63-2C4341ECAA08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6E587292-00C2-4995-AEF2-00C4EB206B35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C3C6FBBA-0479-4AF2-9F08-F5491AEBF039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41F9A38-AA73-4B2B-B727-45AEEBEA2069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1191B27-4E26-4EDB-A46D-C90725CD0B2C}"/>
              </a:ext>
            </a:extLst>
          </p:cNvPr>
          <p:cNvSpPr txBox="1"/>
          <p:nvPr/>
        </p:nvSpPr>
        <p:spPr>
          <a:xfrm>
            <a:off x="8264624" y="1587166"/>
            <a:ext cx="34563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Distant room using routers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 can connect a router to any of the LAN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 the secondary router(s)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For simplicity use different names for each Wi-Fi networks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Ideally, change the Wi-Fi channel to be different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This should work “plug and play”</a:t>
            </a:r>
          </a:p>
        </p:txBody>
      </p:sp>
    </p:spTree>
    <p:extLst>
      <p:ext uri="{BB962C8B-B14F-4D97-AF65-F5344CB8AC3E}">
        <p14:creationId xmlns:p14="http://schemas.microsoft.com/office/powerpoint/2010/main" val="264754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702292" y="2304320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902044" y="2667639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66140" y="302193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70196" y="301946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74252" y="301699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70196" y="2376328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36214" y="1578410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93565" y="5282983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222826" y="3940135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897891" y="5282983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CAC005AD-CFD4-4DCE-86F2-581D2144EE50}"/>
              </a:ext>
            </a:extLst>
          </p:cNvPr>
          <p:cNvCxnSpPr>
            <a:stCxn id="51" idx="2"/>
            <a:endCxn id="80" idx="2"/>
          </p:cNvCxnSpPr>
          <p:nvPr/>
        </p:nvCxnSpPr>
        <p:spPr>
          <a:xfrm rot="5400000">
            <a:off x="525527" y="3934357"/>
            <a:ext cx="2189043" cy="5082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66783" y="2415742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97891" y="2373858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125594" y="143831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50" y="437526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311587" y="216015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67852" y="3091472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Graphic 157" descr="Laptop">
            <a:extLst>
              <a:ext uri="{FF2B5EF4-FFF2-40B4-BE49-F238E27FC236}">
                <a16:creationId xmlns:a16="http://schemas.microsoft.com/office/drawing/2014/main" id="{6F48F3D0-C9FC-47CB-89F6-867C7553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611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EF3A611E-C384-4786-A3AF-A361A9F6FC5E}"/>
              </a:ext>
            </a:extLst>
          </p:cNvPr>
          <p:cNvCxnSpPr>
            <a:stCxn id="131" idx="2"/>
            <a:endCxn id="83" idx="2"/>
          </p:cNvCxnSpPr>
          <p:nvPr/>
        </p:nvCxnSpPr>
        <p:spPr>
          <a:xfrm flipH="1">
            <a:off x="2878111" y="4830926"/>
            <a:ext cx="8102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033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73785" y="4830926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11" idx="0"/>
            <a:endCxn id="113" idx="1"/>
          </p:cNvCxnSpPr>
          <p:nvPr/>
        </p:nvCxnSpPr>
        <p:spPr>
          <a:xfrm rot="5400000" flipH="1" flipV="1">
            <a:off x="3912772" y="1947163"/>
            <a:ext cx="883179" cy="397301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33005" y="3492081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43472" y="1990643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22836" y="5401326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5032025" y="5388369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26" y="929556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94234" y="1482772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806714" y="2709803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 or room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723521" y="45678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190845C-3800-4BA4-9DE1-BEBF30C923DC}"/>
              </a:ext>
            </a:extLst>
          </p:cNvPr>
          <p:cNvSpPr txBox="1"/>
          <p:nvPr/>
        </p:nvSpPr>
        <p:spPr>
          <a:xfrm>
            <a:off x="8112225" y="1434766"/>
            <a:ext cx="3682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Multiple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secondary router per additional platform, connected to the main router.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Use different Wi-Fi names and different channels for </a:t>
            </a:r>
            <a:r>
              <a:rPr lang="en-CA"/>
              <a:t>each platform</a:t>
            </a: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 can still connect one or more switches or access points to each router if you need more ports.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8023FC7-A40A-4A8D-9221-1A1B4E71A1D7}"/>
              </a:ext>
            </a:extLst>
          </p:cNvPr>
          <p:cNvGrpSpPr/>
          <p:nvPr/>
        </p:nvGrpSpPr>
        <p:grpSpPr>
          <a:xfrm>
            <a:off x="397115" y="3558598"/>
            <a:ext cx="1376861" cy="303948"/>
            <a:chOff x="1085069" y="2104442"/>
            <a:chExt cx="1368152" cy="306951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92394FE-3197-4072-9F01-498991D3E616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3DFAE52B-AB5E-4F25-ADF0-955BB2E14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AA2EF1C8-87EA-4F1A-91C2-739023668E19}"/>
              </a:ext>
            </a:extLst>
          </p:cNvPr>
          <p:cNvSpPr txBox="1"/>
          <p:nvPr/>
        </p:nvSpPr>
        <p:spPr>
          <a:xfrm>
            <a:off x="439061" y="3845054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8D4B53-47A6-4A98-9F8B-139C91F032C9}"/>
              </a:ext>
            </a:extLst>
          </p:cNvPr>
          <p:cNvSpPr/>
          <p:nvPr/>
        </p:nvSpPr>
        <p:spPr>
          <a:xfrm>
            <a:off x="1262084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2AB2E081-9D6D-4BFB-957F-6A1DCCFE8D1C}"/>
              </a:ext>
            </a:extLst>
          </p:cNvPr>
          <p:cNvCxnSpPr>
            <a:cxnSpLocks/>
            <a:endCxn id="125" idx="2"/>
          </p:cNvCxnSpPr>
          <p:nvPr/>
        </p:nvCxnSpPr>
        <p:spPr>
          <a:xfrm flipH="1" flipV="1">
            <a:off x="1370096" y="3096408"/>
            <a:ext cx="1241" cy="462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hought Bubble: Cloud 128">
            <a:extLst>
              <a:ext uri="{FF2B5EF4-FFF2-40B4-BE49-F238E27FC236}">
                <a16:creationId xmlns:a16="http://schemas.microsoft.com/office/drawing/2014/main" id="{C2E7EA51-3E89-4E04-98FB-2473C4E0A0E6}"/>
              </a:ext>
            </a:extLst>
          </p:cNvPr>
          <p:cNvSpPr/>
          <p:nvPr/>
        </p:nvSpPr>
        <p:spPr>
          <a:xfrm>
            <a:off x="5793865" y="873646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F9742A22-AB44-4B4C-A0DD-909AA0F89534}"/>
              </a:ext>
            </a:extLst>
          </p:cNvPr>
          <p:cNvCxnSpPr>
            <a:cxnSpLocks/>
            <a:endCxn id="129" idx="1"/>
          </p:cNvCxnSpPr>
          <p:nvPr/>
        </p:nvCxnSpPr>
        <p:spPr>
          <a:xfrm flipH="1" flipV="1">
            <a:off x="6501659" y="1395922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C98205-0270-4CA9-88BE-84A22A9C956D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3C6BCCE-69D1-4E32-A75A-545951AFC7CA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2119E60B-7060-4417-A17D-EB7172510BC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76ED85FF-D266-4361-937C-B22418623374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22985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3157594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3514355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351188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3509419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350695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794275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866283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58647" y="3150190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18687" y="350695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22743" y="3504483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26799" y="3502015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30855" y="349954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58895" y="2786871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26799" y="2858879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667374" y="2779467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867126" y="3142786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01939F3-6811-42AB-A9D1-6D79410B6D37}"/>
              </a:ext>
            </a:extLst>
          </p:cNvPr>
          <p:cNvSpPr/>
          <p:nvPr/>
        </p:nvSpPr>
        <p:spPr>
          <a:xfrm>
            <a:off x="1227166" y="349954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31222" y="3497079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35278" y="349461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39334" y="3492143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35278" y="2851475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01296" y="2053557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7192817" y="2060961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58647" y="5758130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187908" y="4415282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862973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CAC005AD-CFD4-4DCE-86F2-581D2144EE50}"/>
              </a:ext>
            </a:extLst>
          </p:cNvPr>
          <p:cNvCxnSpPr>
            <a:stCxn id="51" idx="2"/>
            <a:endCxn id="80" idx="2"/>
          </p:cNvCxnSpPr>
          <p:nvPr/>
        </p:nvCxnSpPr>
        <p:spPr>
          <a:xfrm rot="5400000">
            <a:off x="490609" y="4409504"/>
            <a:ext cx="2189043" cy="5082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35702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stCxn id="35" idx="0"/>
            <a:endCxn id="86" idx="1"/>
          </p:cNvCxnSpPr>
          <p:nvPr/>
        </p:nvCxnSpPr>
        <p:spPr>
          <a:xfrm flipH="1" flipV="1">
            <a:off x="10158380" y="1879298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903438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107.171.217.85</a:t>
            </a:r>
            <a:endParaRPr lang="en-CA" sz="10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03093" y="2883485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313589" y="3210819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10.0.0.1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13864" y="3198055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31865" y="2890889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62973" y="2849005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090676" y="191345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58647" y="2858879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874569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256302" y="2500180"/>
            <a:ext cx="131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Internet Router</a:t>
            </a:r>
          </a:p>
        </p:txBody>
      </p: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09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74258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332" y="4850408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952" y="373862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32259" y="4035368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409866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5973637" y="2657217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276669" y="2635302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048DE45-7D70-4F25-BBC2-6410E7FA64E1}"/>
              </a:ext>
            </a:extLst>
          </p:cNvPr>
          <p:cNvSpPr txBox="1"/>
          <p:nvPr/>
        </p:nvSpPr>
        <p:spPr>
          <a:xfrm>
            <a:off x="9670605" y="2644668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3583895"/>
            <a:ext cx="2701" cy="158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34554" y="3571555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34811" y="3574023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32934" y="3566619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Graphic 157" descr="Laptop">
            <a:extLst>
              <a:ext uri="{FF2B5EF4-FFF2-40B4-BE49-F238E27FC236}">
                <a16:creationId xmlns:a16="http://schemas.microsoft.com/office/drawing/2014/main" id="{6F48F3D0-C9FC-47CB-89F6-867C7553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93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EF3A611E-C384-4786-A3AF-A361A9F6FC5E}"/>
              </a:ext>
            </a:extLst>
          </p:cNvPr>
          <p:cNvCxnSpPr>
            <a:stCxn id="131" idx="2"/>
            <a:endCxn id="83" idx="2"/>
          </p:cNvCxnSpPr>
          <p:nvPr/>
        </p:nvCxnSpPr>
        <p:spPr>
          <a:xfrm flipH="1">
            <a:off x="2843193" y="5306073"/>
            <a:ext cx="8102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115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38867" y="5306073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F536AE47-2669-46A2-88DA-F692AB7D852B}"/>
              </a:ext>
            </a:extLst>
          </p:cNvPr>
          <p:cNvCxnSpPr>
            <a:stCxn id="110" idx="1"/>
            <a:endCxn id="113" idx="3"/>
          </p:cNvCxnSpPr>
          <p:nvPr/>
        </p:nvCxnSpPr>
        <p:spPr>
          <a:xfrm flipH="1" flipV="1">
            <a:off x="6763156" y="3967229"/>
            <a:ext cx="2233219" cy="3956"/>
          </a:xfrm>
          <a:prstGeom prst="straightConnector1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7338962" y="3954651"/>
            <a:ext cx="1544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10.0.0.234:8080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port redirection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configured on router 1 for</a:t>
            </a:r>
            <a:br>
              <a:rPr lang="en-CA" sz="1000" dirty="0"/>
            </a:br>
            <a:r>
              <a:rPr lang="en-CA" sz="1000" dirty="0"/>
              <a:t>192.168.0.100:8080</a:t>
            </a:r>
          </a:p>
        </p:txBody>
      </p: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stCxn id="131" idx="0"/>
            <a:endCxn id="113" idx="1"/>
          </p:cNvCxnSpPr>
          <p:nvPr/>
        </p:nvCxnSpPr>
        <p:spPr>
          <a:xfrm rot="5400000" flipH="1" flipV="1">
            <a:off x="4137803" y="2680721"/>
            <a:ext cx="881640" cy="3454657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698087" y="3967228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872904" y="2520637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08554" y="2465790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387918" y="587647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4997107" y="5863516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08" y="1404703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59316" y="1957919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495" y="145270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798097" y="1909913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771796" y="3184950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49432" y="1898943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60592" y="503731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7221820" y="946194"/>
            <a:ext cx="2970927" cy="4315418"/>
          </a:xfrm>
          <a:prstGeom prst="bentConnector4">
            <a:avLst>
              <a:gd name="adj1" fmla="val -4764"/>
              <a:gd name="adj2" fmla="val 11521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5" idx="2"/>
            <a:endCxn id="86" idx="2"/>
          </p:cNvCxnSpPr>
          <p:nvPr/>
        </p:nvCxnSpPr>
        <p:spPr>
          <a:xfrm rot="5400000" flipH="1" flipV="1">
            <a:off x="8682141" y="2162037"/>
            <a:ext cx="2726449" cy="1639254"/>
          </a:xfrm>
          <a:prstGeom prst="bentConnector4">
            <a:avLst>
              <a:gd name="adj1" fmla="val -8385"/>
              <a:gd name="adj2" fmla="val 12942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10484734" y="470666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464286" y="4004245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YouTube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Facebook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343472" y="476672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E372648E-443C-4310-9E57-C47369D3B6F4}"/>
              </a:ext>
            </a:extLst>
          </p:cNvPr>
          <p:cNvGrpSpPr/>
          <p:nvPr/>
        </p:nvGrpSpPr>
        <p:grpSpPr>
          <a:xfrm>
            <a:off x="362197" y="4033745"/>
            <a:ext cx="1376861" cy="303948"/>
            <a:chOff x="1085069" y="2104442"/>
            <a:chExt cx="1368152" cy="306951"/>
          </a:xfrm>
        </p:grpSpPr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7B780620-064C-43F0-9797-5A54F2B68E20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3B71774B-A298-43B2-BDC0-DC6D4F76C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C2F9CF01-6397-43EC-87E9-B17323F99794}"/>
              </a:ext>
            </a:extLst>
          </p:cNvPr>
          <p:cNvCxnSpPr>
            <a:cxnSpLocks/>
            <a:endCxn id="50" idx="2"/>
          </p:cNvCxnSpPr>
          <p:nvPr/>
        </p:nvCxnSpPr>
        <p:spPr>
          <a:xfrm flipH="1" flipV="1">
            <a:off x="1335178" y="3571555"/>
            <a:ext cx="1241" cy="462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688603" y="504298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FA4BF1C5-7D34-45BC-8751-44F479971566}"/>
              </a:ext>
            </a:extLst>
          </p:cNvPr>
          <p:cNvSpPr txBox="1"/>
          <p:nvPr/>
        </p:nvSpPr>
        <p:spPr>
          <a:xfrm>
            <a:off x="404143" y="4320201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462583" y="523911"/>
            <a:ext cx="40034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Isolated Video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Needs a redirection to see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Avoids video traffic hitting the competition router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31674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2461301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281806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281559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281312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281065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097982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169990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6182433" y="354283"/>
            <a:ext cx="613198" cy="4458376"/>
          </a:xfrm>
          <a:prstGeom prst="bentConnector5">
            <a:avLst>
              <a:gd name="adj1" fmla="val -37280"/>
              <a:gd name="adj2" fmla="val 50000"/>
              <a:gd name="adj3" fmla="val 1372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862973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19675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20714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243524" y="2514526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effectLst/>
              </a:rPr>
              <a:t>10.0.0.232</a:t>
            </a:r>
            <a:endParaRPr lang="fr-CA" sz="1000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178276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966823" y="1703274"/>
            <a:ext cx="1074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Bridge Wi-Fi</a:t>
            </a:r>
            <a:br>
              <a:rPr lang="fr-CA" sz="1400" dirty="0"/>
            </a:br>
            <a:r>
              <a:rPr lang="fr-CA" sz="1400" dirty="0"/>
              <a:t>(Routeur B)</a:t>
            </a:r>
          </a:p>
        </p:txBody>
      </p: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36506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331622" y="4018421"/>
            <a:ext cx="1234633" cy="850739"/>
            <a:chOff x="5932259" y="3738627"/>
            <a:chExt cx="1234633" cy="850739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5932259" y="4035368"/>
              <a:ext cx="123463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Owlcms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DHCP Réservation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192.168.0.139:8080</a:t>
              </a:r>
              <a:endParaRPr lang="fr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372114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OBS</a:t>
            </a:r>
            <a:endParaRPr lang="fr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51584" y="2147218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6103093" y="288348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10.0.0.120</a:t>
              </a:r>
              <a:endParaRPr lang="fr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192.168.0.1</a:t>
              </a:r>
              <a:endParaRPr lang="fr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WAN</a:t>
              </a:r>
              <a:endParaRPr lang="fr-CA" sz="1000" dirty="0"/>
            </a:p>
          </p:txBody>
        </p:sp>
      </p:grp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2887602"/>
            <a:ext cx="2701" cy="477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6069224" y="3561075"/>
            <a:ext cx="1234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Port externe 8080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redirection vers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192.168.0.139:8080</a:t>
            </a:r>
            <a:endParaRPr lang="fr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2756644" y="2021236"/>
            <a:ext cx="918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Routeur A</a:t>
            </a:r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6701470" y="705638"/>
            <a:ext cx="3410991" cy="4916054"/>
          </a:xfrm>
          <a:prstGeom prst="bentConnector4">
            <a:avLst>
              <a:gd name="adj1" fmla="val -6702"/>
              <a:gd name="adj2" fmla="val 104674"/>
            </a:avLst>
          </a:prstGeom>
          <a:ln w="1270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0" idx="3"/>
            <a:endCxn id="86" idx="2"/>
          </p:cNvCxnSpPr>
          <p:nvPr/>
        </p:nvCxnSpPr>
        <p:spPr>
          <a:xfrm flipV="1">
            <a:off x="9453579" y="1458169"/>
            <a:ext cx="1411414" cy="2135496"/>
          </a:xfrm>
          <a:prstGeom prst="bentConnector3">
            <a:avLst>
              <a:gd name="adj1" fmla="val 116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9972521" y="4614165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Heroku</a:t>
            </a:r>
            <a:br>
              <a:rPr lang="fr-CA" sz="1000" dirty="0">
                <a:effectLst/>
              </a:rPr>
            </a:br>
            <a:r>
              <a:rPr lang="fr-CA" sz="1000" dirty="0" err="1">
                <a:effectLst/>
              </a:rPr>
              <a:t>publicresults</a:t>
            </a:r>
            <a:endParaRPr lang="fr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980694" y="3049489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YouTube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Facebook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streaming</a:t>
            </a:r>
            <a:endParaRPr lang="fr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767408" y="63175"/>
            <a:ext cx="580355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Réseau de compétition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Même configuration et adresses réseau que normalement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Toutes les antennes </a:t>
            </a:r>
            <a:r>
              <a:rPr lang="fr-CA" sz="1200" dirty="0" err="1"/>
              <a:t>WiFi</a:t>
            </a:r>
            <a:r>
              <a:rPr lang="fr-CA" sz="1200" dirty="0"/>
              <a:t> vont dans les ports PoE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Tous les appareils câblés vont dans les commutateurs (switch)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Configuration du routeur (« redirection ») pour permettre l’accès à partir de OBS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1E6E48-B84A-4B76-B664-A1E3CE28F2DD}"/>
              </a:ext>
            </a:extLst>
          </p:cNvPr>
          <p:cNvGrpSpPr/>
          <p:nvPr/>
        </p:nvGrpSpPr>
        <p:grpSpPr>
          <a:xfrm>
            <a:off x="767408" y="4525585"/>
            <a:ext cx="1091967" cy="487591"/>
            <a:chOff x="510710" y="3830851"/>
            <a:chExt cx="1632592" cy="48759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E372648E-443C-4310-9E57-C47369D3B6F4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7B780620-064C-43F0-9797-5A54F2B68E2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3B71774B-A298-43B2-BDC0-DC6D4F76C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A4BF1C5-7D34-45BC-8751-44F479971566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 err="1"/>
                <a:t>WiFi</a:t>
              </a:r>
              <a:r>
                <a:rPr lang="fr-CA" sz="1000" dirty="0"/>
                <a:t> Access Point</a:t>
              </a:r>
            </a:p>
          </p:txBody>
        </p:sp>
      </p:grp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745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Connexion </a:t>
            </a:r>
            <a:r>
              <a:rPr lang="fr-CA" sz="1100" dirty="0" err="1"/>
              <a:t>ethernet</a:t>
            </a:r>
            <a:r>
              <a:rPr lang="fr-CA" sz="1100" dirty="0"/>
              <a:t> ou wifi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515140" y="99062"/>
            <a:ext cx="400340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Réseau pour transmission vidéo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Logiciel OBS pour superposer vidéo et données de compétition (athlète courant, poids demandé,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Pont </a:t>
            </a:r>
            <a:r>
              <a:rPr lang="fr-CA" sz="1200" dirty="0" err="1"/>
              <a:t>WiFi</a:t>
            </a:r>
            <a:r>
              <a:rPr lang="fr-CA" sz="1200" dirty="0"/>
              <a:t> pour se brancher au réseau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Permet aussi de publier les résultats sur le cloud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1385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Connexion logique IP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83D43C-A0C7-4031-BD5B-FF608F8338A6}"/>
              </a:ext>
            </a:extLst>
          </p:cNvPr>
          <p:cNvCxnSpPr>
            <a:cxnSpLocks/>
            <a:stCxn id="190" idx="2"/>
            <a:endCxn id="80" idx="2"/>
          </p:cNvCxnSpPr>
          <p:nvPr/>
        </p:nvCxnSpPr>
        <p:spPr>
          <a:xfrm>
            <a:off x="1313392" y="5013176"/>
            <a:ext cx="17633" cy="74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233" y="5110028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4613086" y="5567232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8FB138D-7BC7-430A-B652-01307C160610}"/>
              </a:ext>
            </a:extLst>
          </p:cNvPr>
          <p:cNvGrpSpPr/>
          <p:nvPr/>
        </p:nvGrpSpPr>
        <p:grpSpPr>
          <a:xfrm>
            <a:off x="1777170" y="4525585"/>
            <a:ext cx="1091967" cy="487591"/>
            <a:chOff x="510710" y="3830851"/>
            <a:chExt cx="1632592" cy="487591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05602E61-FAE6-4DC6-87C1-446DC9B2AED8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902B882-47B2-42EF-A90E-2916092B9BD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55015172-E9CD-4296-9FCD-79F853D9C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AEB4F8C-C94B-492A-A3D6-963DB621DB3E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 err="1"/>
                <a:t>WiFi</a:t>
              </a:r>
              <a:r>
                <a:rPr lang="fr-CA" sz="1000" dirty="0"/>
                <a:t> Access Point</a:t>
              </a:r>
            </a:p>
          </p:txBody>
        </p:sp>
      </p:grp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stCxn id="114" idx="1"/>
            <a:endCxn id="172" idx="2"/>
          </p:cNvCxnSpPr>
          <p:nvPr/>
        </p:nvCxnSpPr>
        <p:spPr>
          <a:xfrm rot="10800000" flipV="1">
            <a:off x="4115780" y="4592161"/>
            <a:ext cx="1215842" cy="11680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3143672" y="5757741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1" idx="2"/>
            <a:endCxn id="41" idx="2"/>
          </p:cNvCxnSpPr>
          <p:nvPr/>
        </p:nvCxnSpPr>
        <p:spPr>
          <a:xfrm rot="16200000" flipV="1">
            <a:off x="1871290" y="4017307"/>
            <a:ext cx="2688781" cy="7920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8839BAA5-F733-4EE0-9EA4-151B91595FCD}"/>
              </a:ext>
            </a:extLst>
          </p:cNvPr>
          <p:cNvCxnSpPr>
            <a:stCxn id="148" idx="2"/>
            <a:endCxn id="81" idx="2"/>
          </p:cNvCxnSpPr>
          <p:nvPr/>
        </p:nvCxnSpPr>
        <p:spPr>
          <a:xfrm rot="5400000">
            <a:off x="1705407" y="5142851"/>
            <a:ext cx="747422" cy="4880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53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83DD348A-B31D-4549-9D0B-FE30B7D03B9B}"/>
              </a:ext>
            </a:extLst>
          </p:cNvPr>
          <p:cNvCxnSpPr>
            <a:cxnSpLocks/>
          </p:cNvCxnSpPr>
          <p:nvPr/>
        </p:nvCxnSpPr>
        <p:spPr>
          <a:xfrm>
            <a:off x="1301955" y="4127874"/>
            <a:ext cx="11437" cy="525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or: Elbow 194">
            <a:extLst>
              <a:ext uri="{FF2B5EF4-FFF2-40B4-BE49-F238E27FC236}">
                <a16:creationId xmlns:a16="http://schemas.microsoft.com/office/drawing/2014/main" id="{413F8C54-1391-4149-AA6C-787129AF8D31}"/>
              </a:ext>
            </a:extLst>
          </p:cNvPr>
          <p:cNvCxnSpPr>
            <a:cxnSpLocks/>
            <a:stCxn id="110" idx="1"/>
            <a:endCxn id="113" idx="0"/>
          </p:cNvCxnSpPr>
          <p:nvPr/>
        </p:nvCxnSpPr>
        <p:spPr>
          <a:xfrm rot="10800000" flipV="1">
            <a:off x="5933917" y="3593665"/>
            <a:ext cx="3062458" cy="424756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15E201A6-3F91-40F1-A01A-A58790C9C3F2}"/>
              </a:ext>
            </a:extLst>
          </p:cNvPr>
          <p:cNvSpPr txBox="1"/>
          <p:nvPr/>
        </p:nvSpPr>
        <p:spPr>
          <a:xfrm>
            <a:off x="5749867" y="583762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Switch supplémentaire</a:t>
            </a:r>
            <a:br>
              <a:rPr lang="fr-CA" sz="900" dirty="0"/>
            </a:br>
            <a:r>
              <a:rPr lang="fr-CA" sz="900" dirty="0"/>
              <a:t>pour plateforme 2</a:t>
            </a:r>
          </a:p>
        </p:txBody>
      </p: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41DC2A35-0D0E-46C3-92D7-406DFA1D2045}"/>
              </a:ext>
            </a:extLst>
          </p:cNvPr>
          <p:cNvCxnSpPr>
            <a:stCxn id="166" idx="0"/>
            <a:endCxn id="174" idx="2"/>
          </p:cNvCxnSpPr>
          <p:nvPr/>
        </p:nvCxnSpPr>
        <p:spPr>
          <a:xfrm rot="16200000" flipV="1">
            <a:off x="5716110" y="5172928"/>
            <a:ext cx="72483" cy="1256917"/>
          </a:xfrm>
          <a:prstGeom prst="bentConnector3">
            <a:avLst>
              <a:gd name="adj1" fmla="val 4153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E5878553-636F-4E9F-8CD9-A749F5F87023}"/>
              </a:ext>
            </a:extLst>
          </p:cNvPr>
          <p:cNvSpPr txBox="1"/>
          <p:nvPr/>
        </p:nvSpPr>
        <p:spPr>
          <a:xfrm>
            <a:off x="2855640" y="2196153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387918" y="5876473"/>
            <a:ext cx="27799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/>
              <a:t>Commutateur (Switch) Power over Ethernet (PoE)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E12A0B5-4A81-48D7-A2B9-75F0C8A44135}"/>
              </a:ext>
            </a:extLst>
          </p:cNvPr>
          <p:cNvSpPr txBox="1"/>
          <p:nvPr/>
        </p:nvSpPr>
        <p:spPr>
          <a:xfrm>
            <a:off x="917347" y="5641131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AD1BDFE-56B3-4FC5-B934-184F3036490F}"/>
              </a:ext>
            </a:extLst>
          </p:cNvPr>
          <p:cNvSpPr txBox="1"/>
          <p:nvPr/>
        </p:nvSpPr>
        <p:spPr>
          <a:xfrm>
            <a:off x="1440881" y="5650712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49E390C-84F5-42E1-86FD-432439EFA71E}"/>
              </a:ext>
            </a:extLst>
          </p:cNvPr>
          <p:cNvSpPr txBox="1"/>
          <p:nvPr/>
        </p:nvSpPr>
        <p:spPr>
          <a:xfrm>
            <a:off x="8458575" y="1187619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Wi-Fi Public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969C7C6F-8FFE-45F7-8600-8F5C70A9B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25667" y="1528364"/>
            <a:ext cx="182880" cy="129967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02620E2-2AB9-44CD-A8C7-9D448D8C058D}"/>
              </a:ext>
            </a:extLst>
          </p:cNvPr>
          <p:cNvCxnSpPr>
            <a:cxnSpLocks/>
            <a:endCxn id="86" idx="0"/>
          </p:cNvCxnSpPr>
          <p:nvPr/>
        </p:nvCxnSpPr>
        <p:spPr>
          <a:xfrm rot="5400000" flipH="1" flipV="1">
            <a:off x="8830805" y="1529500"/>
            <a:ext cx="695502" cy="5528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id="{2391A946-ED78-4282-BE0D-DFD690F4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10515" y="4229674"/>
            <a:ext cx="182880" cy="129967"/>
          </a:xfrm>
          <a:prstGeom prst="rect">
            <a:avLst/>
          </a:prstGeom>
        </p:spPr>
      </p:pic>
      <p:pic>
        <p:nvPicPr>
          <p:cNvPr id="101" name="Graphic 157" descr="Laptop">
            <a:extLst>
              <a:ext uri="{FF2B5EF4-FFF2-40B4-BE49-F238E27FC236}">
                <a16:creationId xmlns:a16="http://schemas.microsoft.com/office/drawing/2014/main" id="{D30BBF55-5DFC-4074-979C-BF4275DE6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742" y="379355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2F403D3-F724-421E-96FA-852DB3325CD6}"/>
              </a:ext>
            </a:extLst>
          </p:cNvPr>
          <p:cNvCxnSpPr>
            <a:cxnSpLocks/>
          </p:cNvCxnSpPr>
          <p:nvPr/>
        </p:nvCxnSpPr>
        <p:spPr>
          <a:xfrm flipH="1">
            <a:off x="2323154" y="4149080"/>
            <a:ext cx="3190" cy="521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Picture 110">
            <a:extLst>
              <a:ext uri="{FF2B5EF4-FFF2-40B4-BE49-F238E27FC236}">
                <a16:creationId xmlns:a16="http://schemas.microsoft.com/office/drawing/2014/main" id="{05FA4E96-6496-4BD1-A697-E91F7929C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246052" y="4229674"/>
            <a:ext cx="182880" cy="1299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8A21AB8-A383-4A8D-ACAD-F7ECDA52F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30042" y="4295906"/>
            <a:ext cx="584468" cy="29406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9EEBA0-A4BA-4FF1-ACC2-2C2858648818}"/>
              </a:ext>
            </a:extLst>
          </p:cNvPr>
          <p:cNvCxnSpPr>
            <a:stCxn id="19" idx="0"/>
            <a:endCxn id="115" idx="2"/>
          </p:cNvCxnSpPr>
          <p:nvPr/>
        </p:nvCxnSpPr>
        <p:spPr>
          <a:xfrm flipV="1">
            <a:off x="9222276" y="3967368"/>
            <a:ext cx="3463" cy="328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27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2461301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281806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281559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281312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281065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097982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177925"/>
            <a:ext cx="1080120" cy="287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6182433" y="354283"/>
            <a:ext cx="613198" cy="4458376"/>
          </a:xfrm>
          <a:prstGeom prst="bentConnector5">
            <a:avLst>
              <a:gd name="adj1" fmla="val -37280"/>
              <a:gd name="adj2" fmla="val 50000"/>
              <a:gd name="adj3" fmla="val 1372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1055440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19675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20714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243524" y="2514526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effectLst/>
              </a:rPr>
              <a:t>10.0.0.232</a:t>
            </a:r>
            <a:endParaRPr lang="fr-CA" sz="1000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178276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953679" y="1854793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dirty="0"/>
              <a:t>Vidéo</a:t>
            </a:r>
          </a:p>
        </p:txBody>
      </p: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36506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331622" y="4018421"/>
            <a:ext cx="1234633" cy="850739"/>
            <a:chOff x="5932259" y="3738627"/>
            <a:chExt cx="1234633" cy="850739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5932259" y="4035368"/>
              <a:ext cx="123463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Owlcms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DHCP Réservation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192.168.0.139:8080</a:t>
              </a:r>
              <a:endParaRPr lang="fr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372114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OBS</a:t>
            </a:r>
            <a:endParaRPr lang="fr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51584" y="2147218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6103093" y="288348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10.0.0.120</a:t>
              </a:r>
              <a:endParaRPr lang="fr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192.168.0.1</a:t>
              </a:r>
              <a:endParaRPr lang="fr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WAN</a:t>
              </a:r>
              <a:endParaRPr lang="fr-CA" sz="1000" dirty="0"/>
            </a:p>
          </p:txBody>
        </p:sp>
      </p:grp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2887602"/>
            <a:ext cx="2701" cy="477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6069224" y="3561075"/>
            <a:ext cx="1234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Port externe 8080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redirection vers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192.168.0.139:8080</a:t>
            </a:r>
            <a:endParaRPr lang="fr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2434728" y="1877965"/>
            <a:ext cx="109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err="1"/>
              <a:t>Competition</a:t>
            </a:r>
            <a:endParaRPr lang="fr-CA" sz="1400" dirty="0"/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6701470" y="705638"/>
            <a:ext cx="3410991" cy="4916054"/>
          </a:xfrm>
          <a:prstGeom prst="bentConnector4">
            <a:avLst>
              <a:gd name="adj1" fmla="val -6702"/>
              <a:gd name="adj2" fmla="val 104674"/>
            </a:avLst>
          </a:prstGeom>
          <a:ln w="1270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0" idx="3"/>
            <a:endCxn id="86" idx="2"/>
          </p:cNvCxnSpPr>
          <p:nvPr/>
        </p:nvCxnSpPr>
        <p:spPr>
          <a:xfrm flipV="1">
            <a:off x="9453579" y="1458169"/>
            <a:ext cx="1411414" cy="2135496"/>
          </a:xfrm>
          <a:prstGeom prst="bentConnector3">
            <a:avLst>
              <a:gd name="adj1" fmla="val 116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9972521" y="4614165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Heroku</a:t>
            </a:r>
            <a:br>
              <a:rPr lang="fr-CA" sz="1000" dirty="0">
                <a:effectLst/>
              </a:rPr>
            </a:br>
            <a:r>
              <a:rPr lang="fr-CA" sz="1000" dirty="0" err="1">
                <a:effectLst/>
              </a:rPr>
              <a:t>publicresults</a:t>
            </a:r>
            <a:endParaRPr lang="fr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980694" y="3049489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YouTube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Facebook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streaming</a:t>
            </a:r>
            <a:endParaRPr lang="fr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767408" y="63175"/>
            <a:ext cx="580355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Réseau de compétition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Même configuration et adresses réseau que normalement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Toutes les antennes </a:t>
            </a:r>
            <a:r>
              <a:rPr lang="fr-CA" sz="1200" dirty="0" err="1"/>
              <a:t>WiFi</a:t>
            </a:r>
            <a:r>
              <a:rPr lang="fr-CA" sz="1200" dirty="0"/>
              <a:t> vont dans les ports PoE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Tous les appareils câblés vont dans les commutateurs (switch)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Configuration du routeur (« redirection ») pour permettre l’accès à partir de OBS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745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Connexion </a:t>
            </a:r>
            <a:r>
              <a:rPr lang="fr-CA" sz="1100" dirty="0" err="1"/>
              <a:t>ethernet</a:t>
            </a:r>
            <a:r>
              <a:rPr lang="fr-CA" sz="1100" dirty="0"/>
              <a:t> ou wifi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515140" y="99062"/>
            <a:ext cx="400340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Réseau pour transmission vidéo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Logiciel OBS pour superposer vidéo et données de compétition (athlète courant, poids demandé,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Pont </a:t>
            </a:r>
            <a:r>
              <a:rPr lang="fr-CA" sz="1200" dirty="0" err="1"/>
              <a:t>WiFi</a:t>
            </a:r>
            <a:r>
              <a:rPr lang="fr-CA" sz="1200" dirty="0"/>
              <a:t> pour se brancher au réseau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Permet aussi de publier les résultats sur le cloud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1385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Connexion logique IP</a:t>
            </a:r>
          </a:p>
        </p:txBody>
      </p: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24" y="5085184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3622977" y="5542388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endCxn id="174" idx="2"/>
          </p:cNvCxnSpPr>
          <p:nvPr/>
        </p:nvCxnSpPr>
        <p:spPr>
          <a:xfrm rot="5400000">
            <a:off x="4677389" y="4703628"/>
            <a:ext cx="1508021" cy="615013"/>
          </a:xfrm>
          <a:prstGeom prst="bentConnector3">
            <a:avLst>
              <a:gd name="adj1" fmla="val 115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3143672" y="5757741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3" idx="2"/>
            <a:endCxn id="41" idx="2"/>
          </p:cNvCxnSpPr>
          <p:nvPr/>
        </p:nvCxnSpPr>
        <p:spPr>
          <a:xfrm rot="16200000" flipV="1">
            <a:off x="2372878" y="3515719"/>
            <a:ext cx="2693717" cy="18002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53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5" name="Connector: Elbow 194">
            <a:extLst>
              <a:ext uri="{FF2B5EF4-FFF2-40B4-BE49-F238E27FC236}">
                <a16:creationId xmlns:a16="http://schemas.microsoft.com/office/drawing/2014/main" id="{413F8C54-1391-4149-AA6C-787129AF8D31}"/>
              </a:ext>
            </a:extLst>
          </p:cNvPr>
          <p:cNvCxnSpPr>
            <a:cxnSpLocks/>
            <a:stCxn id="110" idx="1"/>
            <a:endCxn id="113" idx="0"/>
          </p:cNvCxnSpPr>
          <p:nvPr/>
        </p:nvCxnSpPr>
        <p:spPr>
          <a:xfrm rot="10800000" flipV="1">
            <a:off x="5933917" y="3593665"/>
            <a:ext cx="3062458" cy="424756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2526199" y="5883060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/>
              <a:t>Commutateur (Switch)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2391A946-ED78-4282-BE0D-DFD690F4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12136" y="3560652"/>
            <a:ext cx="182880" cy="1299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8A21AB8-A383-4A8D-ACAD-F7ECDA52F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30042" y="4295906"/>
            <a:ext cx="584468" cy="29406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9EEBA0-A4BA-4FF1-ACC2-2C2858648818}"/>
              </a:ext>
            </a:extLst>
          </p:cNvPr>
          <p:cNvCxnSpPr>
            <a:stCxn id="19" idx="0"/>
            <a:endCxn id="115" idx="2"/>
          </p:cNvCxnSpPr>
          <p:nvPr/>
        </p:nvCxnSpPr>
        <p:spPr>
          <a:xfrm flipV="1">
            <a:off x="9222276" y="3967368"/>
            <a:ext cx="3463" cy="328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933762-5CAF-434F-87D2-1A61797BF7A7}"/>
              </a:ext>
            </a:extLst>
          </p:cNvPr>
          <p:cNvSpPr txBox="1"/>
          <p:nvPr/>
        </p:nvSpPr>
        <p:spPr>
          <a:xfrm>
            <a:off x="8742479" y="2016888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7D29AC-C37C-470D-ADEB-8EC59CFC37A7}"/>
              </a:ext>
            </a:extLst>
          </p:cNvPr>
          <p:cNvCxnSpPr>
            <a:cxnSpLocks/>
            <a:stCxn id="35" idx="0"/>
            <a:endCxn id="86" idx="1"/>
          </p:cNvCxnSpPr>
          <p:nvPr/>
        </p:nvCxnSpPr>
        <p:spPr>
          <a:xfrm flipH="1" flipV="1">
            <a:off x="10158380" y="1719028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57" descr="Laptop">
            <a:extLst>
              <a:ext uri="{FF2B5EF4-FFF2-40B4-BE49-F238E27FC236}">
                <a16:creationId xmlns:a16="http://schemas.microsoft.com/office/drawing/2014/main" id="{259D6300-B54E-4A17-9614-6C1C12FA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36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87EE1876-B44B-4966-81A2-7A973D965A94}"/>
              </a:ext>
            </a:extLst>
          </p:cNvPr>
          <p:cNvCxnSpPr>
            <a:cxnSpLocks/>
            <a:stCxn id="117" idx="2"/>
          </p:cNvCxnSpPr>
          <p:nvPr/>
        </p:nvCxnSpPr>
        <p:spPr>
          <a:xfrm flipH="1">
            <a:off x="1510389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6EB4C6B8-308A-41CE-B93A-29B8A3750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40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514DBF8-12FB-49A3-A448-17943D956267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2035893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DFA8061B-F4F5-45F1-ABD1-EC43ABE97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027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5F1FE57-4EA8-4ABE-B1E6-80313F49F361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549880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Graphic 157" descr="Laptop">
            <a:extLst>
              <a:ext uri="{FF2B5EF4-FFF2-40B4-BE49-F238E27FC236}">
                <a16:creationId xmlns:a16="http://schemas.microsoft.com/office/drawing/2014/main" id="{6A56AD25-DFEB-4BD9-936D-328A3EBFB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83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715BB04-4DFD-4DC9-B869-D82E7EBDD047}"/>
              </a:ext>
            </a:extLst>
          </p:cNvPr>
          <p:cNvCxnSpPr>
            <a:cxnSpLocks/>
            <a:stCxn id="124" idx="2"/>
          </p:cNvCxnSpPr>
          <p:nvPr/>
        </p:nvCxnSpPr>
        <p:spPr>
          <a:xfrm flipH="1">
            <a:off x="3053936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2A3A338-AB8E-485A-B568-40D1DD5950A2}"/>
              </a:ext>
            </a:extLst>
          </p:cNvPr>
          <p:cNvCxnSpPr>
            <a:stCxn id="193" idx="0"/>
            <a:endCxn id="103" idx="1"/>
          </p:cNvCxnSpPr>
          <p:nvPr/>
        </p:nvCxnSpPr>
        <p:spPr>
          <a:xfrm rot="5400000" flipH="1" flipV="1">
            <a:off x="1180548" y="2618005"/>
            <a:ext cx="1292442" cy="10496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Graphic 157" descr="Laptop">
            <a:extLst>
              <a:ext uri="{FF2B5EF4-FFF2-40B4-BE49-F238E27FC236}">
                <a16:creationId xmlns:a16="http://schemas.microsoft.com/office/drawing/2014/main" id="{B7CC7ABB-5CAF-460B-BA91-0EDE0B239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62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Graphic 157" descr="Laptop">
            <a:extLst>
              <a:ext uri="{FF2B5EF4-FFF2-40B4-BE49-F238E27FC236}">
                <a16:creationId xmlns:a16="http://schemas.microsoft.com/office/drawing/2014/main" id="{094B222D-10FA-41DD-AC35-BA1E47D78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9" y="379992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E1F44F5A-BE82-43DA-B2FD-7674B1183E9C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785441" y="2496598"/>
            <a:ext cx="1566143" cy="1292440"/>
          </a:xfrm>
          <a:prstGeom prst="bentConnector3">
            <a:avLst>
              <a:gd name="adj1" fmla="val -2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CBC04A75-5CAC-4166-B20A-7F413A3E0368}"/>
              </a:ext>
            </a:extLst>
          </p:cNvPr>
          <p:cNvCxnSpPr>
            <a:cxnSpLocks/>
            <a:stCxn id="126" idx="0"/>
            <a:endCxn id="103" idx="1"/>
          </p:cNvCxnSpPr>
          <p:nvPr/>
        </p:nvCxnSpPr>
        <p:spPr>
          <a:xfrm rot="5400000" flipH="1" flipV="1">
            <a:off x="1426353" y="2863809"/>
            <a:ext cx="1292442" cy="5580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619812F6-61BE-487C-8C44-AD04771EE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02788" y="3570131"/>
            <a:ext cx="182880" cy="129967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3CF42520-89E8-4A5D-B7B6-601146C34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95400" y="3579610"/>
            <a:ext cx="182880" cy="12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51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2461301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281806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281559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281312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281065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097982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177925"/>
            <a:ext cx="1080120" cy="287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6182433" y="354283"/>
            <a:ext cx="613198" cy="4458376"/>
          </a:xfrm>
          <a:prstGeom prst="bentConnector5">
            <a:avLst>
              <a:gd name="adj1" fmla="val -37280"/>
              <a:gd name="adj2" fmla="val 50000"/>
              <a:gd name="adj3" fmla="val 1372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1055440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19675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20714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243524" y="2514526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>
                <a:effectLst/>
              </a:rPr>
              <a:t>10.0.0.232</a:t>
            </a:r>
            <a:endParaRPr lang="fr-CA" sz="1000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178276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749218" y="1916832"/>
            <a:ext cx="114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dirty="0" err="1"/>
              <a:t>Video</a:t>
            </a:r>
            <a:r>
              <a:rPr lang="fr-CA" sz="1400" dirty="0"/>
              <a:t> Router</a:t>
            </a:r>
          </a:p>
        </p:txBody>
      </p: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36506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331622" y="4018421"/>
            <a:ext cx="1234633" cy="850739"/>
            <a:chOff x="5932259" y="3738627"/>
            <a:chExt cx="1234633" cy="850739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5932259" y="4035368"/>
              <a:ext cx="123463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Owlcms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DHCP </a:t>
              </a:r>
              <a:r>
                <a:rPr lang="fr-CA" sz="1000" dirty="0" err="1">
                  <a:effectLst/>
                </a:rPr>
                <a:t>Reservation</a:t>
              </a:r>
              <a:br>
                <a:rPr lang="fr-CA" sz="1000" dirty="0">
                  <a:effectLst/>
                </a:rPr>
              </a:br>
              <a:r>
                <a:rPr lang="fr-CA" sz="1000" dirty="0">
                  <a:effectLst/>
                </a:rPr>
                <a:t>192.168.0.100:8080</a:t>
              </a:r>
              <a:endParaRPr lang="fr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372114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OBS</a:t>
            </a:r>
            <a:endParaRPr lang="fr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51584" y="2147218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6103093" y="288348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10.0.0.120</a:t>
              </a:r>
              <a:endParaRPr lang="fr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000" dirty="0">
                  <a:effectLst/>
                </a:rPr>
                <a:t>192.168.0.1</a:t>
              </a:r>
              <a:endParaRPr lang="fr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A" sz="1000" dirty="0">
                  <a:effectLst/>
                </a:rPr>
                <a:t>WAN</a:t>
              </a:r>
              <a:endParaRPr lang="fr-CA" sz="1000" dirty="0"/>
            </a:p>
          </p:txBody>
        </p:sp>
      </p:grp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2887602"/>
            <a:ext cx="2701" cy="477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6069224" y="3561075"/>
            <a:ext cx="1234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 err="1">
                <a:effectLst/>
              </a:rPr>
              <a:t>External</a:t>
            </a:r>
            <a:r>
              <a:rPr lang="fr-CA" sz="1000" dirty="0">
                <a:effectLst/>
              </a:rPr>
              <a:t> port 8080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redirection to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192.168.0.100:8080</a:t>
            </a:r>
            <a:endParaRPr lang="fr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2279576" y="2041103"/>
            <a:ext cx="1630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err="1"/>
              <a:t>Competition</a:t>
            </a:r>
            <a:r>
              <a:rPr lang="fr-CA" sz="1400" dirty="0"/>
              <a:t> Router</a:t>
            </a:r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6701470" y="705638"/>
            <a:ext cx="3410991" cy="4916054"/>
          </a:xfrm>
          <a:prstGeom prst="bentConnector4">
            <a:avLst>
              <a:gd name="adj1" fmla="val -6702"/>
              <a:gd name="adj2" fmla="val 104674"/>
            </a:avLst>
          </a:prstGeom>
          <a:ln w="1270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0" idx="3"/>
            <a:endCxn id="86" idx="2"/>
          </p:cNvCxnSpPr>
          <p:nvPr/>
        </p:nvCxnSpPr>
        <p:spPr>
          <a:xfrm flipV="1">
            <a:off x="9453579" y="1458169"/>
            <a:ext cx="1411414" cy="2135496"/>
          </a:xfrm>
          <a:prstGeom prst="bentConnector3">
            <a:avLst>
              <a:gd name="adj1" fmla="val 116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9972521" y="4614165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Heroku</a:t>
            </a:r>
            <a:br>
              <a:rPr lang="fr-CA" sz="1000" dirty="0">
                <a:effectLst/>
              </a:rPr>
            </a:br>
            <a:r>
              <a:rPr lang="fr-CA" sz="1000" dirty="0" err="1">
                <a:effectLst/>
              </a:rPr>
              <a:t>publicresults</a:t>
            </a:r>
            <a:endParaRPr lang="fr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980694" y="3049489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000" dirty="0">
                <a:effectLst/>
              </a:rPr>
              <a:t>YouTube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Facebook</a:t>
            </a:r>
            <a:br>
              <a:rPr lang="fr-CA" sz="1000" dirty="0">
                <a:effectLst/>
              </a:rPr>
            </a:br>
            <a:r>
              <a:rPr lang="fr-CA" sz="1000" dirty="0">
                <a:effectLst/>
              </a:rPr>
              <a:t>streaming</a:t>
            </a:r>
            <a:endParaRPr lang="fr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319113" y="1095660"/>
            <a:ext cx="58035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err="1"/>
              <a:t>Competition</a:t>
            </a:r>
            <a:r>
              <a:rPr lang="fr-CA" sz="1400" dirty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Same</a:t>
            </a:r>
            <a:r>
              <a:rPr lang="fr-CA" sz="1200" dirty="0"/>
              <a:t> configuration </a:t>
            </a:r>
            <a:r>
              <a:rPr lang="fr-CA" sz="1200" dirty="0" err="1"/>
              <a:t>you</a:t>
            </a:r>
            <a:r>
              <a:rPr lang="fr-CA" sz="1200" dirty="0"/>
              <a:t> </a:t>
            </a:r>
            <a:r>
              <a:rPr lang="fr-CA" sz="1200" dirty="0" err="1"/>
              <a:t>would</a:t>
            </a:r>
            <a:r>
              <a:rPr lang="fr-CA" sz="1200" dirty="0"/>
              <a:t> </a:t>
            </a:r>
            <a:r>
              <a:rPr lang="fr-CA" sz="1200" dirty="0" err="1"/>
              <a:t>normally</a:t>
            </a:r>
            <a:r>
              <a:rPr lang="fr-CA" sz="1200" dirty="0"/>
              <a:t>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All </a:t>
            </a:r>
            <a:r>
              <a:rPr lang="fr-CA" sz="1200" dirty="0" err="1"/>
              <a:t>cabled</a:t>
            </a:r>
            <a:r>
              <a:rPr lang="fr-CA" sz="1200" dirty="0"/>
              <a:t> computers are on the switch. Critical computers are </a:t>
            </a:r>
            <a:r>
              <a:rPr lang="fr-CA" sz="1200" dirty="0" err="1"/>
              <a:t>cabled</a:t>
            </a:r>
            <a:r>
              <a:rPr lang="fr-CA" sz="1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/>
              <a:t>One port </a:t>
            </a:r>
            <a:r>
              <a:rPr lang="fr-CA" sz="1200" dirty="0" err="1"/>
              <a:t>is</a:t>
            </a:r>
            <a:r>
              <a:rPr lang="fr-CA" sz="1200" dirty="0"/>
              <a:t> open to the </a:t>
            </a:r>
            <a:r>
              <a:rPr lang="fr-CA" sz="1200" dirty="0" err="1"/>
              <a:t>outside</a:t>
            </a:r>
            <a:r>
              <a:rPr lang="fr-CA" sz="1200" dirty="0"/>
              <a:t> to </a:t>
            </a:r>
            <a:r>
              <a:rPr lang="fr-CA" sz="1200" dirty="0" err="1"/>
              <a:t>allow</a:t>
            </a:r>
            <a:r>
              <a:rPr lang="fr-CA" sz="1200" dirty="0"/>
              <a:t> OBS to </a:t>
            </a:r>
            <a:r>
              <a:rPr lang="fr-CA" sz="1200" dirty="0" err="1"/>
              <a:t>reach</a:t>
            </a:r>
            <a:r>
              <a:rPr lang="fr-CA" sz="1200" dirty="0"/>
              <a:t> owlcms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157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/>
              <a:t>Ethernet or </a:t>
            </a:r>
            <a:r>
              <a:rPr lang="fr-CA" sz="1100" dirty="0" err="1"/>
              <a:t>WiFi</a:t>
            </a:r>
            <a:r>
              <a:rPr lang="fr-CA" sz="1100" dirty="0"/>
              <a:t> 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465146" y="1073442"/>
            <a:ext cx="40034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err="1"/>
              <a:t>Video</a:t>
            </a:r>
            <a:r>
              <a:rPr lang="fr-CA" sz="1400" dirty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Does</a:t>
            </a:r>
            <a:r>
              <a:rPr lang="fr-CA" sz="1200" dirty="0"/>
              <a:t> not </a:t>
            </a:r>
            <a:r>
              <a:rPr lang="fr-CA" sz="1200" dirty="0" err="1"/>
              <a:t>interfere</a:t>
            </a:r>
            <a:br>
              <a:rPr lang="fr-CA" sz="1200" dirty="0"/>
            </a:br>
            <a:r>
              <a:rPr lang="fr-CA" sz="1200" dirty="0" err="1"/>
              <a:t>with</a:t>
            </a:r>
            <a:r>
              <a:rPr lang="fr-CA" sz="1200" dirty="0"/>
              <a:t> </a:t>
            </a:r>
            <a:r>
              <a:rPr lang="fr-CA" sz="1200" dirty="0" err="1"/>
              <a:t>competition</a:t>
            </a:r>
            <a:endParaRPr lang="fr-CA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200" dirty="0" err="1"/>
              <a:t>Cabled</a:t>
            </a:r>
            <a:r>
              <a:rPr lang="fr-CA" sz="1200" dirty="0"/>
              <a:t> out or </a:t>
            </a:r>
            <a:r>
              <a:rPr lang="fr-CA" sz="1200" dirty="0" err="1"/>
              <a:t>WiFi</a:t>
            </a:r>
            <a:r>
              <a:rPr lang="fr-CA" sz="1200" dirty="0"/>
              <a:t> bridge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 err="1"/>
              <a:t>Logical</a:t>
            </a:r>
            <a:r>
              <a:rPr lang="fr-CA" sz="1100" dirty="0"/>
              <a:t> IP </a:t>
            </a:r>
            <a:r>
              <a:rPr lang="fr-CA" sz="1100" dirty="0" err="1"/>
              <a:t>connection</a:t>
            </a:r>
            <a:endParaRPr lang="fr-CA" sz="1100" dirty="0"/>
          </a:p>
        </p:txBody>
      </p: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24" y="5085184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3622977" y="5542388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endCxn id="174" idx="2"/>
          </p:cNvCxnSpPr>
          <p:nvPr/>
        </p:nvCxnSpPr>
        <p:spPr>
          <a:xfrm rot="5400000">
            <a:off x="4677389" y="4703628"/>
            <a:ext cx="1508021" cy="615013"/>
          </a:xfrm>
          <a:prstGeom prst="bentConnector3">
            <a:avLst>
              <a:gd name="adj1" fmla="val 115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3143672" y="5757741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3" idx="2"/>
            <a:endCxn id="41" idx="2"/>
          </p:cNvCxnSpPr>
          <p:nvPr/>
        </p:nvCxnSpPr>
        <p:spPr>
          <a:xfrm rot="16200000" flipV="1">
            <a:off x="2372878" y="3515719"/>
            <a:ext cx="2693717" cy="18002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53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5" name="Connector: Elbow 194">
            <a:extLst>
              <a:ext uri="{FF2B5EF4-FFF2-40B4-BE49-F238E27FC236}">
                <a16:creationId xmlns:a16="http://schemas.microsoft.com/office/drawing/2014/main" id="{413F8C54-1391-4149-AA6C-787129AF8D31}"/>
              </a:ext>
            </a:extLst>
          </p:cNvPr>
          <p:cNvCxnSpPr>
            <a:cxnSpLocks/>
            <a:stCxn id="110" idx="1"/>
            <a:endCxn id="113" idx="0"/>
          </p:cNvCxnSpPr>
          <p:nvPr/>
        </p:nvCxnSpPr>
        <p:spPr>
          <a:xfrm rot="10800000" flipV="1">
            <a:off x="5933917" y="3593665"/>
            <a:ext cx="3062458" cy="424756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2526199" y="5883060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00" dirty="0"/>
              <a:t>Commutateur (Switch)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2391A946-ED78-4282-BE0D-DFD690F4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12136" y="3560652"/>
            <a:ext cx="182880" cy="1299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8A21AB8-A383-4A8D-ACAD-F7ECDA52F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30042" y="4295906"/>
            <a:ext cx="584468" cy="29406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9EEBA0-A4BA-4FF1-ACC2-2C2858648818}"/>
              </a:ext>
            </a:extLst>
          </p:cNvPr>
          <p:cNvCxnSpPr>
            <a:stCxn id="19" idx="0"/>
            <a:endCxn id="115" idx="2"/>
          </p:cNvCxnSpPr>
          <p:nvPr/>
        </p:nvCxnSpPr>
        <p:spPr>
          <a:xfrm flipV="1">
            <a:off x="9222276" y="3967368"/>
            <a:ext cx="3463" cy="328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933762-5CAF-434F-87D2-1A61797BF7A7}"/>
              </a:ext>
            </a:extLst>
          </p:cNvPr>
          <p:cNvSpPr txBox="1"/>
          <p:nvPr/>
        </p:nvSpPr>
        <p:spPr>
          <a:xfrm>
            <a:off x="8742479" y="2016888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7D29AC-C37C-470D-ADEB-8EC59CFC37A7}"/>
              </a:ext>
            </a:extLst>
          </p:cNvPr>
          <p:cNvCxnSpPr>
            <a:cxnSpLocks/>
            <a:stCxn id="35" idx="0"/>
            <a:endCxn id="86" idx="1"/>
          </p:cNvCxnSpPr>
          <p:nvPr/>
        </p:nvCxnSpPr>
        <p:spPr>
          <a:xfrm flipH="1" flipV="1">
            <a:off x="10158380" y="1719028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57" descr="Laptop">
            <a:extLst>
              <a:ext uri="{FF2B5EF4-FFF2-40B4-BE49-F238E27FC236}">
                <a16:creationId xmlns:a16="http://schemas.microsoft.com/office/drawing/2014/main" id="{259D6300-B54E-4A17-9614-6C1C12FA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36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87EE1876-B44B-4966-81A2-7A973D965A94}"/>
              </a:ext>
            </a:extLst>
          </p:cNvPr>
          <p:cNvCxnSpPr>
            <a:cxnSpLocks/>
            <a:stCxn id="117" idx="2"/>
          </p:cNvCxnSpPr>
          <p:nvPr/>
        </p:nvCxnSpPr>
        <p:spPr>
          <a:xfrm flipH="1">
            <a:off x="1510389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6EB4C6B8-308A-41CE-B93A-29B8A3750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40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B514DBF8-12FB-49A3-A448-17943D956267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2035893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DFA8061B-F4F5-45F1-ABD1-EC43ABE97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027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5F1FE57-4EA8-4ABE-B1E6-80313F49F361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549880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Graphic 157" descr="Laptop">
            <a:extLst>
              <a:ext uri="{FF2B5EF4-FFF2-40B4-BE49-F238E27FC236}">
                <a16:creationId xmlns:a16="http://schemas.microsoft.com/office/drawing/2014/main" id="{6A56AD25-DFEB-4BD9-936D-328A3EBFB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83" y="509047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715BB04-4DFD-4DC9-B869-D82E7EBDD047}"/>
              </a:ext>
            </a:extLst>
          </p:cNvPr>
          <p:cNvCxnSpPr>
            <a:cxnSpLocks/>
            <a:stCxn id="124" idx="2"/>
          </p:cNvCxnSpPr>
          <p:nvPr/>
        </p:nvCxnSpPr>
        <p:spPr>
          <a:xfrm flipH="1">
            <a:off x="3053936" y="5547675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2A3A338-AB8E-485A-B568-40D1DD5950A2}"/>
              </a:ext>
            </a:extLst>
          </p:cNvPr>
          <p:cNvCxnSpPr>
            <a:stCxn id="193" idx="0"/>
            <a:endCxn id="103" idx="1"/>
          </p:cNvCxnSpPr>
          <p:nvPr/>
        </p:nvCxnSpPr>
        <p:spPr>
          <a:xfrm rot="5400000" flipH="1" flipV="1">
            <a:off x="1180548" y="2618005"/>
            <a:ext cx="1292442" cy="10496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Graphic 157" descr="Laptop">
            <a:extLst>
              <a:ext uri="{FF2B5EF4-FFF2-40B4-BE49-F238E27FC236}">
                <a16:creationId xmlns:a16="http://schemas.microsoft.com/office/drawing/2014/main" id="{B7CC7ABB-5CAF-460B-BA91-0EDE0B239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62" y="378904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Graphic 157" descr="Laptop">
            <a:extLst>
              <a:ext uri="{FF2B5EF4-FFF2-40B4-BE49-F238E27FC236}">
                <a16:creationId xmlns:a16="http://schemas.microsoft.com/office/drawing/2014/main" id="{094B222D-10FA-41DD-AC35-BA1E47D78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9" y="379992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E1F44F5A-BE82-43DA-B2FD-7674B1183E9C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785441" y="2496598"/>
            <a:ext cx="1566143" cy="1292440"/>
          </a:xfrm>
          <a:prstGeom prst="bentConnector3">
            <a:avLst>
              <a:gd name="adj1" fmla="val -2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CBC04A75-5CAC-4166-B20A-7F413A3E0368}"/>
              </a:ext>
            </a:extLst>
          </p:cNvPr>
          <p:cNvCxnSpPr>
            <a:cxnSpLocks/>
            <a:stCxn id="126" idx="0"/>
            <a:endCxn id="103" idx="1"/>
          </p:cNvCxnSpPr>
          <p:nvPr/>
        </p:nvCxnSpPr>
        <p:spPr>
          <a:xfrm rot="5400000" flipH="1" flipV="1">
            <a:off x="1426353" y="2863809"/>
            <a:ext cx="1292442" cy="5580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" name="Picture 129">
            <a:extLst>
              <a:ext uri="{FF2B5EF4-FFF2-40B4-BE49-F238E27FC236}">
                <a16:creationId xmlns:a16="http://schemas.microsoft.com/office/drawing/2014/main" id="{619812F6-61BE-487C-8C44-AD04771EE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02788" y="3570131"/>
            <a:ext cx="182880" cy="129967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3CF42520-89E8-4A5D-B7B6-601146C34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95400" y="3579610"/>
            <a:ext cx="182880" cy="12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9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2754</TotalTime>
  <Words>1123</Words>
  <Application>Microsoft Office PowerPoint</Application>
  <PresentationFormat>Widescreen</PresentationFormat>
  <Paragraphs>244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Networking Setup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104</cp:revision>
  <dcterms:created xsi:type="dcterms:W3CDTF">2020-07-05T19:05:46Z</dcterms:created>
  <dcterms:modified xsi:type="dcterms:W3CDTF">2022-04-07T16:54:04Z</dcterms:modified>
</cp:coreProperties>
</file>