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sldIdLst>
    <p:sldId id="259" r:id="rId2"/>
    <p:sldId id="309" r:id="rId3"/>
    <p:sldId id="316" r:id="rId4"/>
    <p:sldId id="317" r:id="rId5"/>
    <p:sldId id="325" r:id="rId6"/>
    <p:sldId id="311" r:id="rId7"/>
    <p:sldId id="312" r:id="rId8"/>
    <p:sldId id="347" r:id="rId9"/>
    <p:sldId id="348" r:id="rId10"/>
    <p:sldId id="308" r:id="rId11"/>
    <p:sldId id="328" r:id="rId12"/>
    <p:sldId id="329" r:id="rId13"/>
    <p:sldId id="352" r:id="rId14"/>
    <p:sldId id="330" r:id="rId15"/>
    <p:sldId id="331" r:id="rId16"/>
    <p:sldId id="339" r:id="rId17"/>
    <p:sldId id="332" r:id="rId18"/>
    <p:sldId id="333" r:id="rId19"/>
    <p:sldId id="334" r:id="rId20"/>
    <p:sldId id="335" r:id="rId21"/>
    <p:sldId id="338" r:id="rId22"/>
    <p:sldId id="260" r:id="rId23"/>
    <p:sldId id="326" r:id="rId24"/>
    <p:sldId id="354" r:id="rId25"/>
    <p:sldId id="261" r:id="rId26"/>
    <p:sldId id="263" r:id="rId27"/>
    <p:sldId id="310" r:id="rId28"/>
    <p:sldId id="265" r:id="rId29"/>
    <p:sldId id="266" r:id="rId30"/>
    <p:sldId id="292" r:id="rId31"/>
    <p:sldId id="280" r:id="rId32"/>
    <p:sldId id="287" r:id="rId33"/>
    <p:sldId id="269" r:id="rId34"/>
    <p:sldId id="281" r:id="rId35"/>
    <p:sldId id="273" r:id="rId36"/>
    <p:sldId id="274" r:id="rId37"/>
    <p:sldId id="353" r:id="rId38"/>
    <p:sldId id="355" r:id="rId39"/>
    <p:sldId id="295" r:id="rId40"/>
    <p:sldId id="296" r:id="rId41"/>
    <p:sldId id="297" r:id="rId42"/>
    <p:sldId id="356" r:id="rId43"/>
    <p:sldId id="301" r:id="rId44"/>
    <p:sldId id="302" r:id="rId45"/>
    <p:sldId id="349" r:id="rId46"/>
    <p:sldId id="300" r:id="rId47"/>
    <p:sldId id="350" r:id="rId48"/>
    <p:sldId id="303" r:id="rId49"/>
    <p:sldId id="320" r:id="rId50"/>
    <p:sldId id="321" r:id="rId51"/>
    <p:sldId id="322" r:id="rId52"/>
    <p:sldId id="351" r:id="rId53"/>
    <p:sldId id="323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9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EF4D6-869B-42EE-9F23-CD087A810239}" type="datetimeFigureOut">
              <a:rPr lang="en-GB" smtClean="0"/>
              <a:t>13/03/2016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379F9-6D16-4556-88BD-D3DD254DA43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205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1864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436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645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1265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5925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7824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821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6429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5983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0109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4580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9738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0161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62453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30066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0583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2605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7495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9133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2956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681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9437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65685-5E22-430D-811A-41A01AF7C7E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575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0757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7565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8000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6387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987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379F9-6D16-4556-88BD-D3DD254DA43A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865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[twitter]Accessibility APIs: a key to web accessibility http://www.smashingmagazine.com/2015/03/web-accessibility-with-accessibility-api/[/twitter]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65685-5E22-430D-811A-41A01AF7C7E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451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762C9-083C-4A71-BD4E-46C5D77ACBB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396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762C9-083C-4A71-BD4E-46C5D77ACBB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865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65685-5E22-430D-811A-41A01AF7C7E6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29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[twitter]The</a:t>
            </a:r>
            <a:r>
              <a:rPr lang="en-GB" baseline="0" dirty="0"/>
              <a:t> accessibility tree (advanced developer's guide), by @</a:t>
            </a:r>
            <a:r>
              <a:rPr lang="en-GB" baseline="0" dirty="0" err="1"/>
              <a:t>BryanEGaraventa</a:t>
            </a:r>
            <a:r>
              <a:rPr lang="en-GB" baseline="0" dirty="0"/>
              <a:t> http://whatsock.com/training/[/twitter]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65685-5E22-430D-811A-41A01AF7C7E6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927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F538-FB95-4278-945E-06495938D762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643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45644-D661-4331-81A2-91831406AF45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4142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8A6A-B455-4928-9C30-44778A4D5261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1010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7DC04-0FD2-4E12-AD4B-5705CFF21221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794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AF0F9-4239-40DD-9453-C18305B165A4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758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B9349-5425-4DBB-B8F9-25DA7A7F43F4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89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E1C5-A40C-4E11-AA32-828076E35C35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28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AC46-3A70-4238-9337-1237BE2C7DA1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362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BA346-76C6-48C4-8576-E0C157A4EE8B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90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30BE-CBB7-4CFD-B6F5-AA9AF06A16FA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51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F9AB9-EFEE-44BB-B44C-633128C6E7E1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@LeonieWatson          tink.uk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00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05488-875D-4A7B-8336-206BADDE213B}" type="datetime1">
              <a:rPr lang="en-GB" smtClean="0"/>
              <a:t>13/03/2016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@LeonieWatson          tink.uk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C1D1C-430F-44EF-A47D-08BDE4E6484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71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4.wav"/><Relationship Id="rId7" Type="http://schemas.openxmlformats.org/officeDocument/2006/relationships/image" Target="../media/image8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tink.uk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tink.uk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4.wav"/><Relationship Id="rId7" Type="http://schemas.openxmlformats.org/officeDocument/2006/relationships/image" Target="../media/image11.png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wav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1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4" Type="http://schemas.openxmlformats.org/officeDocument/2006/relationships/image" Target="../media/image1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Developer’s guide to accessibility mechanics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Fluent 2016</a:t>
            </a:r>
          </a:p>
        </p:txBody>
      </p:sp>
    </p:spTree>
    <p:extLst>
      <p:ext uri="{BB962C8B-B14F-4D97-AF65-F5344CB8AC3E}">
        <p14:creationId xmlns:p14="http://schemas.microsoft.com/office/powerpoint/2010/main" val="411478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52425"/>
            <a:ext cx="10515600" cy="1325563"/>
          </a:xfrm>
        </p:spPr>
        <p:txBody>
          <a:bodyPr/>
          <a:lstStyle/>
          <a:p>
            <a:r>
              <a:rPr lang="en-GB" dirty="0"/>
              <a:t>Neutral semantics&lt;div&gt; and &lt;span&gt; are semantically neutral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&lt;div&gt; and &lt;span&gt;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6924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 design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Ljwatson.github.io/design-patterns/link1/link.html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4340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 demo</a:t>
            </a:r>
          </a:p>
        </p:txBody>
      </p:sp>
      <p:pic>
        <p:nvPicPr>
          <p:cNvPr id="5" name="llink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0075" y="2048342"/>
            <a:ext cx="10515600" cy="38941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  <p:pic>
        <p:nvPicPr>
          <p:cNvPr id="3" name="beep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039741" y="50329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1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66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audio>
              <p:cMediaNode vol="2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 keyboard demo</a:t>
            </a:r>
          </a:p>
        </p:txBody>
      </p:sp>
      <p:pic>
        <p:nvPicPr>
          <p:cNvPr id="5" name="Content Placeholder 4" title="Link screenshot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3343"/>
            <a:ext cx="5781431" cy="206017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631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&lt;span id="link" data-link="http://tink.uk"&gt;</a:t>
            </a:r>
          </a:p>
          <a:p>
            <a:pPr marL="0" indent="0">
              <a:buNone/>
            </a:pPr>
            <a:r>
              <a:rPr lang="nl-NL" dirty="0"/>
              <a:t>    Tink UK</a:t>
            </a:r>
          </a:p>
          <a:p>
            <a:pPr marL="0" indent="0">
              <a:buNone/>
            </a:pPr>
            <a:r>
              <a:rPr lang="nl-NL" dirty="0"/>
              <a:t>&lt;/span&gt;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282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tabindex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&lt;span id="link" data-link=</a:t>
            </a:r>
            <a:r>
              <a:rPr lang="nl-NL" dirty="0">
                <a:hlinkClick r:id="rId2"/>
              </a:rPr>
              <a:t>http://tink.uk</a:t>
            </a:r>
            <a:r>
              <a:rPr lang="nl-NL" dirty="0"/>
              <a:t> </a:t>
            </a:r>
            <a:r>
              <a:rPr lang="nl-NL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tabindex="0"</a:t>
            </a:r>
            <a:r>
              <a:rPr lang="nl-NL" dirty="0"/>
              <a:t>&gt;</a:t>
            </a:r>
          </a:p>
          <a:p>
            <a:pPr marL="0" indent="0">
              <a:buNone/>
            </a:pPr>
            <a:r>
              <a:rPr lang="nl-NL" dirty="0"/>
              <a:t>    Tink UK</a:t>
            </a:r>
          </a:p>
          <a:p>
            <a:pPr marL="0" indent="0">
              <a:buNone/>
            </a:pPr>
            <a:r>
              <a:rPr lang="nl-NL" dirty="0"/>
              <a:t>&lt;/span&gt;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968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Add focus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span:hover, </a:t>
            </a:r>
            <a:r>
              <a:rPr lang="en-US" dirty="0" err="1"/>
              <a:t>span:focus</a:t>
            </a:r>
            <a:r>
              <a:rPr lang="en-US" dirty="0"/>
              <a:t>, </a:t>
            </a:r>
            <a:r>
              <a:rPr lang="en-US" dirty="0" err="1"/>
              <a:t>span:active</a:t>
            </a:r>
            <a:r>
              <a:rPr lang="en-US" dirty="0"/>
              <a:t> {</a:t>
            </a:r>
          </a:p>
          <a:p>
            <a:pPr marL="0" indent="0">
              <a:buNone/>
            </a:pPr>
            <a:r>
              <a:rPr lang="en-US" dirty="0"/>
              <a:t>    color:#000;</a:t>
            </a:r>
          </a:p>
          <a:p>
            <a:pPr marL="0" indent="0">
              <a:buNone/>
            </a:pPr>
            <a:r>
              <a:rPr lang="en-US" dirty="0"/>
              <a:t>    background-color: #fc0;</a:t>
            </a:r>
          </a:p>
          <a:p>
            <a:pPr marL="0" indent="0">
              <a:buNone/>
            </a:pPr>
            <a:r>
              <a:rPr lang="en-US" dirty="0"/>
              <a:t>	cursor: pointer;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917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role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&lt;span id="link" data-link=</a:t>
            </a:r>
            <a:r>
              <a:rPr lang="nl-NL" dirty="0">
                <a:hlinkClick r:id="rId2"/>
              </a:rPr>
              <a:t>http://tink.uk</a:t>
            </a:r>
            <a:r>
              <a:rPr lang="nl-NL" dirty="0"/>
              <a:t> tabindex="0" </a:t>
            </a:r>
            <a:r>
              <a:rPr lang="nl-NL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role="link"</a:t>
            </a:r>
            <a:r>
              <a:rPr lang="nl-NL" dirty="0"/>
              <a:t>&gt;</a:t>
            </a:r>
          </a:p>
          <a:p>
            <a:pPr marL="0" indent="0">
              <a:buNone/>
            </a:pPr>
            <a:r>
              <a:rPr lang="nl-NL" dirty="0"/>
              <a:t>    Tink UK</a:t>
            </a:r>
          </a:p>
          <a:p>
            <a:pPr marL="0" indent="0">
              <a:buNone/>
            </a:pPr>
            <a:r>
              <a:rPr lang="nl-NL" dirty="0"/>
              <a:t>&lt;/span&gt;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225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event listeners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link.addEventListener("click", </a:t>
            </a:r>
            <a:r>
              <a:rPr lang="en-GB" dirty="0" err="1"/>
              <a:t>fetchResource</a:t>
            </a:r>
            <a:r>
              <a:rPr lang="en-GB" dirty="0"/>
              <a:t>);</a:t>
            </a:r>
          </a:p>
          <a:p>
            <a:pPr marL="0" indent="0">
              <a:buNone/>
            </a:pPr>
            <a:r>
              <a:rPr lang="en-GB" dirty="0"/>
              <a:t>link.addEventListener("</a:t>
            </a:r>
            <a:r>
              <a:rPr lang="en-GB" dirty="0" err="1"/>
              <a:t>keydown</a:t>
            </a:r>
            <a:r>
              <a:rPr lang="en-GB" dirty="0"/>
              <a:t>", </a:t>
            </a:r>
            <a:r>
              <a:rPr lang="en-GB" dirty="0" err="1"/>
              <a:t>fetchResource</a:t>
            </a:r>
            <a:r>
              <a:rPr lang="en-GB" dirty="0"/>
              <a:t>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516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functionality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var </a:t>
            </a:r>
            <a:r>
              <a:rPr lang="en-GB" dirty="0" err="1"/>
              <a:t>fetchResource</a:t>
            </a:r>
            <a:r>
              <a:rPr lang="en-GB" dirty="0"/>
              <a:t> =  function (e) {</a:t>
            </a:r>
          </a:p>
          <a:p>
            <a:pPr marL="0" indent="0">
              <a:buNone/>
            </a:pPr>
            <a:r>
              <a:rPr lang="en-GB" dirty="0"/>
              <a:t>    </a:t>
            </a:r>
            <a:r>
              <a:rPr lang="en-GB" dirty="0" err="1"/>
              <a:t>e.preventDefault</a:t>
            </a:r>
            <a:r>
              <a:rPr lang="en-GB" dirty="0"/>
              <a:t>();</a:t>
            </a:r>
          </a:p>
          <a:p>
            <a:pPr marL="0" indent="0">
              <a:buNone/>
            </a:pPr>
            <a:r>
              <a:rPr lang="en-GB" dirty="0"/>
              <a:t>    </a:t>
            </a:r>
            <a:r>
              <a:rPr lang="en-GB" dirty="0" err="1"/>
              <a:t>window.location.href</a:t>
            </a:r>
            <a:r>
              <a:rPr lang="en-GB" dirty="0"/>
              <a:t> = </a:t>
            </a:r>
            <a:r>
              <a:rPr lang="en-GB" dirty="0" err="1"/>
              <a:t>e.target.dataset.link</a:t>
            </a:r>
            <a:r>
              <a:rPr lang="en-GB" dirty="0"/>
              <a:t>;</a:t>
            </a:r>
          </a:p>
          <a:p>
            <a:pPr marL="0" indent="0">
              <a:buNone/>
            </a:pPr>
            <a:r>
              <a:rPr lang="en-GB" dirty="0"/>
              <a:t>};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2286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Accessibility mechanics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8801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keyboard functionality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var </a:t>
            </a:r>
            <a:r>
              <a:rPr lang="en-GB" dirty="0" err="1"/>
              <a:t>fetchResource</a:t>
            </a:r>
            <a:r>
              <a:rPr lang="en-GB" dirty="0"/>
              <a:t> =  function (e) {</a:t>
            </a:r>
          </a:p>
          <a:p>
            <a:pPr marL="0" indent="0">
              <a:buNone/>
            </a:pPr>
            <a:r>
              <a:rPr lang="en-GB" dirty="0"/>
              <a:t>    if (</a:t>
            </a:r>
            <a:r>
              <a:rPr lang="en-GB" dirty="0" err="1"/>
              <a:t>e.type</a:t>
            </a:r>
            <a:r>
              <a:rPr lang="en-GB" dirty="0"/>
              <a:t> === "</a:t>
            </a:r>
            <a:r>
              <a:rPr lang="en-GB" dirty="0" err="1"/>
              <a:t>keydown</a:t>
            </a:r>
            <a:r>
              <a:rPr lang="en-GB" dirty="0"/>
              <a:t>" &amp;&amp; </a:t>
            </a:r>
            <a:r>
              <a:rPr lang="en-GB" dirty="0" err="1"/>
              <a:t>e.keyCode</a:t>
            </a:r>
            <a:r>
              <a:rPr lang="en-GB" dirty="0"/>
              <a:t> !== 13) {</a:t>
            </a:r>
          </a:p>
          <a:p>
            <a:pPr marL="0" indent="0">
              <a:buNone/>
            </a:pPr>
            <a:r>
              <a:rPr lang="en-GB" dirty="0"/>
              <a:t>        return false;</a:t>
            </a:r>
          </a:p>
          <a:p>
            <a:pPr marL="0" indent="0">
              <a:buNone/>
            </a:pPr>
            <a:r>
              <a:rPr lang="en-GB" dirty="0"/>
              <a:t>    }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</a:t>
            </a:r>
            <a:r>
              <a:rPr lang="en-GB" dirty="0" err="1"/>
              <a:t>e.preventDefault</a:t>
            </a:r>
            <a:r>
              <a:rPr lang="en-GB" dirty="0"/>
              <a:t>();</a:t>
            </a:r>
          </a:p>
          <a:p>
            <a:pPr marL="0" indent="0">
              <a:buNone/>
            </a:pPr>
            <a:r>
              <a:rPr lang="en-GB" dirty="0"/>
              <a:t>    </a:t>
            </a:r>
            <a:r>
              <a:rPr lang="en-GB" dirty="0" err="1"/>
              <a:t>window.location.href</a:t>
            </a:r>
            <a:r>
              <a:rPr lang="en-GB" dirty="0"/>
              <a:t> = </a:t>
            </a:r>
            <a:r>
              <a:rPr lang="en-GB" dirty="0" err="1"/>
              <a:t>e.target.dataset.link</a:t>
            </a:r>
            <a:r>
              <a:rPr lang="en-GB" dirty="0"/>
              <a:t>;</a:t>
            </a:r>
          </a:p>
          <a:p>
            <a:pPr marL="0" indent="0">
              <a:buNone/>
            </a:pPr>
            <a:r>
              <a:rPr lang="en-GB" dirty="0"/>
              <a:t>};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6614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Link screen reader demo</a:t>
            </a:r>
          </a:p>
        </p:txBody>
      </p:sp>
      <p:pic>
        <p:nvPicPr>
          <p:cNvPr id="5" name="link-screen-reader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" y="2054225"/>
            <a:ext cx="10515600" cy="38941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88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ToggleTip</a:t>
            </a:r>
            <a:r>
              <a:rPr lang="en-GB" dirty="0"/>
              <a:t> design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Ljwatson.github.io/design-patterns/toggletip2/toggletip.html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29403278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ToggleTip</a:t>
            </a:r>
            <a:r>
              <a:rPr lang="en-GB" dirty="0"/>
              <a:t> demo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  <p:pic>
        <p:nvPicPr>
          <p:cNvPr id="6" name="toggletip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200" y="2316163"/>
            <a:ext cx="10515600" cy="3387725"/>
          </a:xfrm>
        </p:spPr>
      </p:pic>
      <p:pic>
        <p:nvPicPr>
          <p:cNvPr id="7" name="beep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7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audio>
              <p:cMediaNode vol="2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ToggleTip</a:t>
            </a:r>
            <a:r>
              <a:rPr lang="en-GB" dirty="0"/>
              <a:t> keyboard demo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24" y="2276475"/>
            <a:ext cx="4802351" cy="185287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315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&lt;span id="button"&gt;Tequila&lt;/span&gt;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id="tip"&gt;</a:t>
            </a:r>
          </a:p>
          <a:p>
            <a:pPr marL="0" indent="0">
              <a:buNone/>
            </a:pPr>
            <a:r>
              <a:rPr lang="en-GB" dirty="0"/>
              <a:t>    &lt;span id="content"&gt;&lt;/span&gt;</a:t>
            </a:r>
          </a:p>
          <a:p>
            <a:pPr marL="0" indent="0">
              <a:buNone/>
            </a:pPr>
            <a:r>
              <a:rPr lang="en-GB" dirty="0"/>
              <a:t>&lt;/div&gt;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86661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Add tabindex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&lt;span id="button"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tabindex="0"</a:t>
            </a:r>
            <a:r>
              <a:rPr lang="en-GB" dirty="0"/>
              <a:t>&gt;Tequila&lt;/span&gt;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id="tip"&gt;</a:t>
            </a:r>
          </a:p>
          <a:p>
            <a:pPr marL="0" indent="0">
              <a:buNone/>
            </a:pPr>
            <a:r>
              <a:rPr lang="en-GB" dirty="0"/>
              <a:t>    &lt;span id="content"&gt;&lt;/span&gt;</a:t>
            </a:r>
          </a:p>
          <a:p>
            <a:pPr marL="0" indent="0">
              <a:buNone/>
            </a:pPr>
            <a:r>
              <a:rPr lang="en-GB" dirty="0"/>
              <a:t>&lt;/div&gt;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2747639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focus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span[id="button"]:hover, span[id="button"]:focus {</a:t>
            </a:r>
          </a:p>
          <a:p>
            <a:pPr marL="0" indent="0">
              <a:buNone/>
            </a:pPr>
            <a:r>
              <a:rPr lang="en-US" dirty="0"/>
              <a:t>    background-color: #fc0;</a:t>
            </a:r>
          </a:p>
          <a:p>
            <a:pPr marL="0" indent="0">
              <a:buNone/>
            </a:pPr>
            <a:r>
              <a:rPr lang="en-US" dirty="0"/>
              <a:t>	color: #555;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0485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0200"/>
            <a:ext cx="10515600" cy="1325563"/>
          </a:xfrm>
        </p:spPr>
        <p:txBody>
          <a:bodyPr/>
          <a:lstStyle/>
          <a:p>
            <a:r>
              <a:rPr lang="en-GB" dirty="0"/>
              <a:t>Add role attributes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&lt;span id="button" tabindex="0"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role="button"</a:t>
            </a:r>
            <a:r>
              <a:rPr lang="en-GB" dirty="0"/>
              <a:t>&gt;Tequila&lt;/span&gt;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id="tip"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role="complementary"</a:t>
            </a:r>
            <a:r>
              <a:rPr lang="en-GB" dirty="0"/>
              <a:t>&gt;</a:t>
            </a:r>
          </a:p>
          <a:p>
            <a:pPr marL="0" indent="0">
              <a:buNone/>
            </a:pPr>
            <a:r>
              <a:rPr lang="en-GB" dirty="0"/>
              <a:t>    &lt;span id="content"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role="tooltip"</a:t>
            </a:r>
            <a:r>
              <a:rPr lang="en-GB" dirty="0"/>
              <a:t>&gt;&lt;/span&gt;</a:t>
            </a:r>
          </a:p>
          <a:p>
            <a:pPr marL="0" indent="0">
              <a:buNone/>
            </a:pPr>
            <a:r>
              <a:rPr lang="en-GB" dirty="0"/>
              <a:t>&lt;/div&gt;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41293639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aria-expanded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&lt;span id="button" tabindex="0" role="button"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aria-expanded="false"</a:t>
            </a:r>
            <a:r>
              <a:rPr lang="en-GB" dirty="0"/>
              <a:t>&gt;Tequila&lt;/span&gt;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id="tip" role="complementary"&gt;</a:t>
            </a:r>
          </a:p>
          <a:p>
            <a:pPr marL="0" indent="0">
              <a:buNone/>
            </a:pPr>
            <a:r>
              <a:rPr lang="en-GB" dirty="0"/>
              <a:t>    &lt;span id="content" role="tooltip"&gt;&lt;/span&gt;</a:t>
            </a:r>
          </a:p>
          <a:p>
            <a:pPr marL="0" indent="0">
              <a:buNone/>
            </a:pPr>
            <a:r>
              <a:rPr lang="en-GB" dirty="0"/>
              <a:t>&lt;/div&gt;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2946021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Platform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Role is "checkbox"</a:t>
            </a:r>
          </a:p>
          <a:p>
            <a:r>
              <a:rPr lang="en-GB" dirty="0"/>
              <a:t>Name is "Bold"</a:t>
            </a:r>
          </a:p>
          <a:p>
            <a:r>
              <a:rPr lang="en-GB" dirty="0"/>
              <a:t>State is "Focused Checked Focusable"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tink.uk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EA219-3B68-4806-88FC-E964445C8DE9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 descr="Windows 10 bold checkbox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4005064"/>
            <a:ext cx="1080120" cy="48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5419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aria-describedby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&lt;span id="button" tabindex="0" role="button" </a:t>
            </a:r>
          </a:p>
          <a:p>
            <a:pPr marL="0" indent="0">
              <a:buNone/>
            </a:pPr>
            <a:r>
              <a:rPr lang="en-GB" dirty="0"/>
              <a:t>	aria-expanded="false"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aria-describedby="tip"</a:t>
            </a:r>
            <a:r>
              <a:rPr lang="en-GB" dirty="0"/>
              <a:t>&gt;Tequila&lt;/span&gt;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id="tip" role="complementary"&gt;</a:t>
            </a:r>
          </a:p>
          <a:p>
            <a:pPr marL="0" indent="0">
              <a:buNone/>
            </a:pPr>
            <a:r>
              <a:rPr lang="en-GB" dirty="0"/>
              <a:t>    &lt;span id="content" role="tooltip"&gt;&lt;/span&gt;</a:t>
            </a:r>
          </a:p>
          <a:p>
            <a:pPr marL="0" indent="0">
              <a:buNone/>
            </a:pPr>
            <a:r>
              <a:rPr lang="en-GB" dirty="0"/>
              <a:t>&lt;/div&gt;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17484989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hidden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&lt;span id="button" tabindex="0" role="button" </a:t>
            </a:r>
          </a:p>
          <a:p>
            <a:pPr marL="0" indent="0">
              <a:buNone/>
            </a:pPr>
            <a:r>
              <a:rPr lang="en-GB" dirty="0"/>
              <a:t>	aria-expanded="false" aria-describedby="tip"&gt;Tequila&lt;/span&gt;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id="tip" role="complementary"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hidden</a:t>
            </a:r>
            <a:r>
              <a:rPr lang="en-GB" dirty="0"/>
              <a:t>&gt;</a:t>
            </a:r>
          </a:p>
          <a:p>
            <a:pPr marL="0" indent="0">
              <a:buNone/>
            </a:pPr>
            <a:r>
              <a:rPr lang="en-GB" dirty="0"/>
              <a:t>    &lt;span id="content" role="tooltip"&gt;&lt;/span&gt;</a:t>
            </a:r>
          </a:p>
          <a:p>
            <a:pPr marL="0" indent="0">
              <a:buNone/>
            </a:pPr>
            <a:r>
              <a:rPr lang="en-GB" dirty="0"/>
              <a:t>&lt;/div&gt;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37130806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aria-live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&lt;span id="button" tabindex="0" role="button" </a:t>
            </a:r>
          </a:p>
          <a:p>
            <a:pPr marL="0" indent="0">
              <a:buNone/>
            </a:pPr>
            <a:r>
              <a:rPr lang="en-GB" dirty="0"/>
              <a:t>	aria-expanded="false" aria-describedby="tip"&gt;Tequila&lt;/span&gt;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id="tip" role="complementary" hidden&gt;</a:t>
            </a:r>
          </a:p>
          <a:p>
            <a:pPr marL="0" indent="0">
              <a:buNone/>
            </a:pPr>
            <a:r>
              <a:rPr lang="en-GB" dirty="0"/>
              <a:t>    &lt;span id="content" role="tooltip"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aria-live="polite"</a:t>
            </a:r>
            <a:r>
              <a:rPr lang="en-GB" dirty="0"/>
              <a:t>&gt;&lt;/span&gt;</a:t>
            </a:r>
          </a:p>
          <a:p>
            <a:pPr marL="0" indent="0">
              <a:buNone/>
            </a:pPr>
            <a:r>
              <a:rPr lang="en-GB" dirty="0"/>
              <a:t>&lt;/div&gt;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41560755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event listeners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button.addEventListener('click', </a:t>
            </a:r>
            <a:r>
              <a:rPr lang="en-GB" dirty="0" err="1"/>
              <a:t>toggleTip</a:t>
            </a:r>
            <a:r>
              <a:rPr lang="en-GB" dirty="0"/>
              <a:t>, false);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/>
              <a:t>button.addEventListener</a:t>
            </a:r>
            <a:r>
              <a:rPr lang="en-GB" dirty="0"/>
              <a:t>('</a:t>
            </a:r>
            <a:r>
              <a:rPr lang="en-GB" dirty="0" err="1"/>
              <a:t>keydown</a:t>
            </a:r>
            <a:r>
              <a:rPr lang="en-GB" dirty="0"/>
              <a:t>', function(e) {</a:t>
            </a:r>
          </a:p>
          <a:p>
            <a:pPr marL="0" indent="0">
              <a:buNone/>
            </a:pPr>
            <a:r>
              <a:rPr lang="en-GB" dirty="0"/>
              <a:t>    if (</a:t>
            </a:r>
            <a:r>
              <a:rPr lang="en-GB" dirty="0" err="1"/>
              <a:t>e.keyCode</a:t>
            </a:r>
            <a:r>
              <a:rPr lang="en-GB" dirty="0"/>
              <a:t> == 13 || </a:t>
            </a:r>
            <a:r>
              <a:rPr lang="en-GB" dirty="0" err="1"/>
              <a:t>e.keycode</a:t>
            </a:r>
            <a:r>
              <a:rPr lang="en-GB" dirty="0"/>
              <a:t> == 32) {</a:t>
            </a:r>
          </a:p>
          <a:p>
            <a:pPr marL="0" indent="0">
              <a:buNone/>
            </a:pPr>
            <a:r>
              <a:rPr lang="en-GB" dirty="0"/>
              <a:t>        </a:t>
            </a:r>
            <a:r>
              <a:rPr lang="en-GB" dirty="0" err="1"/>
              <a:t>toggleTip</a:t>
            </a:r>
            <a:r>
              <a:rPr lang="en-GB" dirty="0"/>
              <a:t>();</a:t>
            </a:r>
          </a:p>
          <a:p>
            <a:pPr marL="0" indent="0">
              <a:buNone/>
            </a:pPr>
            <a:r>
              <a:rPr lang="en-GB" dirty="0"/>
              <a:t>    }</a:t>
            </a:r>
          </a:p>
          <a:p>
            <a:pPr marL="0" indent="0">
              <a:buNone/>
            </a:pPr>
            <a:r>
              <a:rPr lang="en-GB" dirty="0"/>
              <a:t>});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16424003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more keyboard interaction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document.addEventListener</a:t>
            </a:r>
            <a:r>
              <a:rPr lang="en-GB" dirty="0"/>
              <a:t>('</a:t>
            </a:r>
            <a:r>
              <a:rPr lang="en-GB" dirty="0" err="1"/>
              <a:t>keydown</a:t>
            </a:r>
            <a:r>
              <a:rPr lang="en-GB" dirty="0"/>
              <a:t>', function(e) {</a:t>
            </a:r>
          </a:p>
          <a:p>
            <a:pPr marL="0" indent="0">
              <a:buNone/>
            </a:pPr>
            <a:r>
              <a:rPr lang="en-GB" dirty="0"/>
              <a:t>    if (</a:t>
            </a:r>
            <a:r>
              <a:rPr lang="en-GB" dirty="0" err="1"/>
              <a:t>e.keyCode</a:t>
            </a:r>
            <a:r>
              <a:rPr lang="en-GB" dirty="0"/>
              <a:t> == 27) {</a:t>
            </a:r>
          </a:p>
          <a:p>
            <a:pPr marL="0" indent="0">
              <a:buNone/>
            </a:pPr>
            <a:r>
              <a:rPr lang="en-GB" dirty="0"/>
              <a:t>        </a:t>
            </a:r>
            <a:r>
              <a:rPr lang="en-GB" dirty="0" err="1"/>
              <a:t>toggleTip</a:t>
            </a:r>
            <a:r>
              <a:rPr lang="en-GB" dirty="0"/>
              <a:t>();</a:t>
            </a:r>
          </a:p>
          <a:p>
            <a:pPr marL="0" indent="0">
              <a:buNone/>
            </a:pPr>
            <a:r>
              <a:rPr lang="en-GB" dirty="0"/>
              <a:t>    }</a:t>
            </a:r>
          </a:p>
          <a:p>
            <a:pPr marL="0" indent="0">
              <a:buNone/>
            </a:pPr>
            <a:r>
              <a:rPr lang="en-GB" dirty="0"/>
              <a:t>});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20120372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 </a:t>
            </a:r>
            <a:r>
              <a:rPr lang="en-GB" dirty="0" err="1"/>
              <a:t>toggletip</a:t>
            </a:r>
            <a:r>
              <a:rPr lang="en-GB" dirty="0"/>
              <a:t> is hidden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78319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button.setAttribute('aria-expanded', 'true');</a:t>
            </a:r>
          </a:p>
          <a:p>
            <a:pPr marL="0" indent="0">
              <a:buNone/>
            </a:pPr>
            <a:r>
              <a:rPr lang="en-GB" dirty="0" err="1"/>
              <a:t>content.innerHTML</a:t>
            </a:r>
            <a:r>
              <a:rPr lang="en-GB" dirty="0"/>
              <a:t> = "Makes me happy!";</a:t>
            </a:r>
          </a:p>
          <a:p>
            <a:pPr marL="0" indent="0">
              <a:buNone/>
            </a:pPr>
            <a:r>
              <a:rPr lang="en-GB" dirty="0" err="1"/>
              <a:t>tip.removeAttribute</a:t>
            </a:r>
            <a:r>
              <a:rPr lang="en-GB" dirty="0"/>
              <a:t>('hidden');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18853985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 </a:t>
            </a:r>
            <a:r>
              <a:rPr lang="en-GB" dirty="0" err="1"/>
              <a:t>toggletip</a:t>
            </a:r>
            <a:r>
              <a:rPr lang="en-GB" dirty="0"/>
              <a:t> is not hidden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8129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button.setAttribute('aria-expanded', 'false');</a:t>
            </a:r>
          </a:p>
          <a:p>
            <a:pPr marL="0" indent="0">
              <a:buNone/>
            </a:pPr>
            <a:r>
              <a:rPr lang="en-GB" dirty="0" err="1"/>
              <a:t>content.innerHTML</a:t>
            </a:r>
            <a:r>
              <a:rPr lang="en-GB" dirty="0"/>
              <a:t> = '';</a:t>
            </a:r>
          </a:p>
          <a:p>
            <a:pPr marL="0" indent="0">
              <a:buNone/>
            </a:pPr>
            <a:r>
              <a:rPr lang="en-GB" dirty="0" err="1"/>
              <a:t>tip.setAttribute</a:t>
            </a:r>
            <a:r>
              <a:rPr lang="en-GB" dirty="0"/>
              <a:t>('hidden', true);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</a:p>
        </p:txBody>
      </p:sp>
    </p:spTree>
    <p:extLst>
      <p:ext uri="{BB962C8B-B14F-4D97-AF65-F5344CB8AC3E}">
        <p14:creationId xmlns:p14="http://schemas.microsoft.com/office/powerpoint/2010/main" val="19701084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ToggleTip</a:t>
            </a:r>
            <a:r>
              <a:rPr lang="en-GB" dirty="0"/>
              <a:t> screen reader demo</a:t>
            </a:r>
          </a:p>
        </p:txBody>
      </p:sp>
      <p:pic>
        <p:nvPicPr>
          <p:cNvPr id="5" name="toggletip-screen-reader1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7725" y="2020888"/>
            <a:ext cx="10515600" cy="397986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77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ToggleTip</a:t>
            </a:r>
            <a:r>
              <a:rPr lang="en-GB" dirty="0"/>
              <a:t> screen reader demo</a:t>
            </a:r>
          </a:p>
        </p:txBody>
      </p:sp>
      <p:pic>
        <p:nvPicPr>
          <p:cNvPr id="5" name="toggletip-screen-reader2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2011363"/>
            <a:ext cx="10515600" cy="397986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22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 panels design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Ljwatson.github.io/design-patterns/tabpanels1/tabpanel.html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175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Role is "checkbox"</a:t>
            </a:r>
          </a:p>
          <a:p>
            <a:r>
              <a:rPr lang="en-GB" dirty="0"/>
              <a:t>Name is "Bold"</a:t>
            </a:r>
          </a:p>
          <a:p>
            <a:r>
              <a:rPr lang="en-GB" dirty="0"/>
              <a:t>State is "Focused Checked Focusable"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&lt;label&gt;</a:t>
            </a:r>
          </a:p>
          <a:p>
            <a:pPr marL="0" indent="0">
              <a:buNone/>
            </a:pPr>
            <a:r>
              <a:rPr lang="en-GB" dirty="0"/>
              <a:t>	&lt;input type="checkbox" checked&gt;Bold</a:t>
            </a:r>
          </a:p>
          <a:p>
            <a:pPr marL="0" indent="0">
              <a:buNone/>
            </a:pPr>
            <a:r>
              <a:rPr lang="en-GB" dirty="0"/>
              <a:t>&lt;/label&gt;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tink.uk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EA219-3B68-4806-88FC-E964445C8DE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1384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29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&lt;</a:t>
            </a:r>
            <a:r>
              <a:rPr lang="en-GB" dirty="0" err="1"/>
              <a:t>ul</a:t>
            </a:r>
            <a:r>
              <a:rPr lang="en-GB" dirty="0"/>
              <a:t>&gt;</a:t>
            </a:r>
          </a:p>
          <a:p>
            <a:pPr marL="0" indent="0">
              <a:buNone/>
            </a:pPr>
            <a:r>
              <a:rPr lang="en-GB" dirty="0"/>
              <a:t>    &lt;li&gt;</a:t>
            </a:r>
          </a:p>
          <a:p>
            <a:pPr marL="0" indent="0">
              <a:buNone/>
            </a:pPr>
            <a:r>
              <a:rPr lang="en-GB" dirty="0"/>
              <a:t>        &lt;a </a:t>
            </a:r>
            <a:r>
              <a:rPr lang="en-GB" dirty="0" err="1"/>
              <a:t>href</a:t>
            </a:r>
            <a:r>
              <a:rPr lang="en-GB" dirty="0"/>
              <a:t>="#panel1" id="tab1"&gt;Blanco&lt;/a&gt;</a:t>
            </a:r>
          </a:p>
          <a:p>
            <a:pPr marL="0" indent="0">
              <a:buNone/>
            </a:pPr>
            <a:r>
              <a:rPr lang="en-GB" dirty="0"/>
              <a:t>    &lt;/li&gt;</a:t>
            </a:r>
          </a:p>
          <a:p>
            <a:pPr marL="0" indent="0">
              <a:buNone/>
            </a:pPr>
            <a:r>
              <a:rPr lang="en-GB" dirty="0"/>
              <a:t>    &lt;li&gt;</a:t>
            </a:r>
          </a:p>
          <a:p>
            <a:pPr marL="0" indent="0">
              <a:buNone/>
            </a:pPr>
            <a:r>
              <a:rPr lang="en-GB" dirty="0"/>
              <a:t>       &lt;a </a:t>
            </a:r>
            <a:r>
              <a:rPr lang="en-GB" dirty="0" err="1"/>
              <a:t>href</a:t>
            </a:r>
            <a:r>
              <a:rPr lang="en-GB" dirty="0"/>
              <a:t>="#panel2" id="tab2"&gt;</a:t>
            </a:r>
            <a:r>
              <a:rPr lang="en-GB" dirty="0" err="1"/>
              <a:t>Reposado</a:t>
            </a:r>
            <a:r>
              <a:rPr lang="en-GB" dirty="0"/>
              <a:t>&lt;/a&gt;</a:t>
            </a:r>
          </a:p>
          <a:p>
            <a:pPr marL="0" indent="0">
              <a:buNone/>
            </a:pPr>
            <a:r>
              <a:rPr lang="en-GB" dirty="0"/>
              <a:t>    &lt;/li&gt;</a:t>
            </a:r>
          </a:p>
          <a:p>
            <a:pPr marL="0" indent="0">
              <a:buNone/>
            </a:pPr>
            <a:r>
              <a:rPr lang="en-GB" dirty="0"/>
              <a:t>&lt;/</a:t>
            </a:r>
            <a:r>
              <a:rPr lang="en-GB" dirty="0" err="1"/>
              <a:t>ul</a:t>
            </a:r>
            <a:r>
              <a:rPr lang="en-GB" dirty="0"/>
              <a:t>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11178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HTML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&lt;div id="panel1"&gt;Blanco tequila…&lt;/div&gt;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id="panel2"&gt;</a:t>
            </a:r>
            <a:r>
              <a:rPr lang="en-GB" dirty="0" err="1"/>
              <a:t>Reposado</a:t>
            </a:r>
            <a:r>
              <a:rPr lang="en-GB" dirty="0"/>
              <a:t> tequila…&lt;/div&gt;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0388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HTML screen reader demo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690688"/>
            <a:ext cx="9600307" cy="167163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  <p:pic>
        <p:nvPicPr>
          <p:cNvPr id="6" name="tab-panels-screen-reader-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11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role attributes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&lt;</a:t>
            </a:r>
            <a:r>
              <a:rPr lang="en-GB" dirty="0" err="1"/>
              <a:t>ul</a:t>
            </a:r>
            <a:r>
              <a:rPr lang="en-GB" dirty="0"/>
              <a:t>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</a:t>
            </a:r>
            <a:r>
              <a:rPr lang="en-GB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tablist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"</a:t>
            </a:r>
            <a:r>
              <a:rPr lang="en-GB" dirty="0"/>
              <a:t>&gt;</a:t>
            </a:r>
          </a:p>
          <a:p>
            <a:pPr marL="0" indent="0">
              <a:buNone/>
            </a:pPr>
            <a:r>
              <a:rPr lang="en-GB" dirty="0"/>
              <a:t>    &lt;li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role="presentation"</a:t>
            </a:r>
            <a:r>
              <a:rPr lang="en-GB" dirty="0"/>
              <a:t>&gt;</a:t>
            </a:r>
          </a:p>
          <a:p>
            <a:pPr marL="0" indent="0">
              <a:buNone/>
            </a:pPr>
            <a:r>
              <a:rPr lang="en-GB" dirty="0"/>
              <a:t>        &lt;a </a:t>
            </a:r>
            <a:r>
              <a:rPr lang="en-GB" dirty="0" err="1"/>
              <a:t>href</a:t>
            </a:r>
            <a:r>
              <a:rPr lang="en-GB" dirty="0"/>
              <a:t>="#panel1" id="tab1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role="tab"</a:t>
            </a:r>
            <a:r>
              <a:rPr lang="en-GB" dirty="0"/>
              <a:t>&gt;Blanco&lt;/a&gt;</a:t>
            </a:r>
          </a:p>
          <a:p>
            <a:pPr marL="0" indent="0">
              <a:buNone/>
            </a:pPr>
            <a:r>
              <a:rPr lang="en-GB" dirty="0"/>
              <a:t>    &lt;/li&gt;</a:t>
            </a:r>
          </a:p>
          <a:p>
            <a:pPr marL="0" indent="0">
              <a:buNone/>
            </a:pPr>
            <a:r>
              <a:rPr lang="en-GB" dirty="0"/>
              <a:t>    &lt;li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role="presentation"</a:t>
            </a:r>
            <a:r>
              <a:rPr lang="en-GB" dirty="0"/>
              <a:t>&gt;</a:t>
            </a:r>
          </a:p>
          <a:p>
            <a:pPr marL="0" indent="0">
              <a:buNone/>
            </a:pPr>
            <a:r>
              <a:rPr lang="en-GB" dirty="0"/>
              <a:t>       &lt;a </a:t>
            </a:r>
            <a:r>
              <a:rPr lang="en-GB" dirty="0" err="1"/>
              <a:t>href</a:t>
            </a:r>
            <a:r>
              <a:rPr lang="en-GB" dirty="0"/>
              <a:t>="#panel2" id="tab2"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role="tab"</a:t>
            </a:r>
            <a:r>
              <a:rPr lang="en-GB" dirty="0"/>
              <a:t>&gt;</a:t>
            </a:r>
            <a:r>
              <a:rPr lang="en-GB" dirty="0" err="1"/>
              <a:t>Reposado</a:t>
            </a:r>
            <a:r>
              <a:rPr lang="en-GB" dirty="0"/>
              <a:t>&lt;/a&gt;</a:t>
            </a:r>
          </a:p>
          <a:p>
            <a:pPr marL="0" indent="0">
              <a:buNone/>
            </a:pPr>
            <a:r>
              <a:rPr lang="en-GB" dirty="0"/>
              <a:t>    &lt;/li&gt;</a:t>
            </a:r>
          </a:p>
          <a:p>
            <a:pPr marL="0" indent="0">
              <a:buNone/>
            </a:pPr>
            <a:r>
              <a:rPr lang="en-GB" dirty="0"/>
              <a:t>&lt;/</a:t>
            </a:r>
            <a:r>
              <a:rPr lang="en-GB" dirty="0" err="1"/>
              <a:t>ul</a:t>
            </a:r>
            <a:r>
              <a:rPr lang="en-GB" dirty="0"/>
              <a:t>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9985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another role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&lt;div id="panel1"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</a:t>
            </a:r>
            <a:r>
              <a:rPr lang="en-GB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tabpanel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"</a:t>
            </a:r>
            <a:r>
              <a:rPr lang="en-GB" dirty="0"/>
              <a:t>&gt;Blanco tequila…&lt;/div&gt;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id="panel2"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role="</a:t>
            </a:r>
            <a:r>
              <a:rPr lang="en-GB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tabpanel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"</a:t>
            </a:r>
            <a:r>
              <a:rPr lang="en-GB" dirty="0"/>
              <a:t>&gt;</a:t>
            </a:r>
            <a:r>
              <a:rPr lang="en-GB" dirty="0" err="1"/>
              <a:t>Reposado</a:t>
            </a:r>
            <a:r>
              <a:rPr lang="en-GB" dirty="0"/>
              <a:t> tequila…&lt;/div&gt;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12476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aria-controls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&lt;</a:t>
            </a:r>
            <a:r>
              <a:rPr lang="en-GB" dirty="0" err="1"/>
              <a:t>ul</a:t>
            </a:r>
            <a:r>
              <a:rPr lang="en-GB" dirty="0"/>
              <a:t> role="</a:t>
            </a:r>
            <a:r>
              <a:rPr lang="en-GB" dirty="0" err="1"/>
              <a:t>tablist</a:t>
            </a:r>
            <a:r>
              <a:rPr lang="en-GB" dirty="0"/>
              <a:t>"&gt;</a:t>
            </a:r>
          </a:p>
          <a:p>
            <a:pPr marL="0" indent="0">
              <a:buNone/>
            </a:pPr>
            <a:r>
              <a:rPr lang="en-GB" dirty="0"/>
              <a:t>    &lt;li role="presentation"&gt;</a:t>
            </a:r>
          </a:p>
          <a:p>
            <a:pPr marL="0" indent="0">
              <a:buNone/>
            </a:pPr>
            <a:r>
              <a:rPr lang="en-GB" dirty="0"/>
              <a:t>        &lt;a </a:t>
            </a:r>
            <a:r>
              <a:rPr lang="en-GB" dirty="0" err="1"/>
              <a:t>href</a:t>
            </a:r>
            <a:r>
              <a:rPr lang="en-GB" dirty="0"/>
              <a:t>="#panel1" id="tab1 role="tab" </a:t>
            </a:r>
          </a:p>
          <a:p>
            <a:pPr marL="0" indent="0">
              <a:buNone/>
            </a:pPr>
            <a:r>
              <a:rPr lang="en-GB" dirty="0"/>
              <a:t>	 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aria-controls="panel1"</a:t>
            </a:r>
            <a:r>
              <a:rPr lang="en-GB" dirty="0"/>
              <a:t>&gt;Blanco&lt;/a&gt;</a:t>
            </a:r>
          </a:p>
          <a:p>
            <a:pPr marL="0" indent="0">
              <a:buNone/>
            </a:pPr>
            <a:r>
              <a:rPr lang="en-GB" dirty="0"/>
              <a:t>    &lt;/li&gt;</a:t>
            </a:r>
          </a:p>
          <a:p>
            <a:pPr marL="0" indent="0">
              <a:buNone/>
            </a:pPr>
            <a:r>
              <a:rPr lang="en-GB" dirty="0"/>
              <a:t>&lt;/</a:t>
            </a:r>
            <a:r>
              <a:rPr lang="en-GB" dirty="0" err="1"/>
              <a:t>ul</a:t>
            </a:r>
            <a:r>
              <a:rPr lang="en-GB" dirty="0"/>
              <a:t>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id="panel1" role="</a:t>
            </a:r>
            <a:r>
              <a:rPr lang="en-GB" dirty="0" err="1"/>
              <a:t>tabpanel</a:t>
            </a:r>
            <a:r>
              <a:rPr lang="en-GB" dirty="0"/>
              <a:t>"&gt;Blanco tequila…&lt;/div&gt;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0488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aria-selected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9811"/>
            <a:ext cx="1066338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&lt;</a:t>
            </a:r>
            <a:r>
              <a:rPr lang="en-GB" dirty="0" err="1"/>
              <a:t>ul</a:t>
            </a:r>
            <a:r>
              <a:rPr lang="en-GB" dirty="0"/>
              <a:t> role="</a:t>
            </a:r>
            <a:r>
              <a:rPr lang="en-GB" dirty="0" err="1"/>
              <a:t>tablist</a:t>
            </a:r>
            <a:r>
              <a:rPr lang="en-GB" dirty="0"/>
              <a:t>"&gt;</a:t>
            </a:r>
          </a:p>
          <a:p>
            <a:pPr marL="0" indent="0">
              <a:buNone/>
            </a:pPr>
            <a:r>
              <a:rPr lang="en-GB" dirty="0"/>
              <a:t>    &lt;li role="presentation"&gt;</a:t>
            </a:r>
          </a:p>
          <a:p>
            <a:pPr marL="0" indent="0">
              <a:buNone/>
            </a:pPr>
            <a:r>
              <a:rPr lang="en-GB" dirty="0"/>
              <a:t>        &lt;a </a:t>
            </a:r>
            <a:r>
              <a:rPr lang="en-GB" dirty="0" err="1"/>
              <a:t>href</a:t>
            </a:r>
            <a:r>
              <a:rPr lang="en-GB" dirty="0"/>
              <a:t>="#panel1" id="tab1" role=tab" aria-controls="panel1“</a:t>
            </a:r>
          </a:p>
          <a:p>
            <a:pPr marL="0" indent="0">
              <a:buNone/>
            </a:pPr>
            <a:r>
              <a:rPr lang="en-GB" dirty="0"/>
              <a:t>	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aria-selected="true"</a:t>
            </a:r>
            <a:r>
              <a:rPr lang="en-GB" dirty="0"/>
              <a:t>&gt;Blanco&lt;/a&gt;</a:t>
            </a:r>
          </a:p>
          <a:p>
            <a:pPr marL="0" indent="0">
              <a:buNone/>
            </a:pPr>
            <a:r>
              <a:rPr lang="en-GB" dirty="0"/>
              <a:t>    &lt;/li&gt;</a:t>
            </a:r>
          </a:p>
          <a:p>
            <a:pPr marL="0" indent="0">
              <a:buNone/>
            </a:pPr>
            <a:r>
              <a:rPr lang="en-GB" dirty="0"/>
              <a:t>    &lt;li role="presentation"&gt;</a:t>
            </a:r>
          </a:p>
          <a:p>
            <a:pPr marL="0" indent="0">
              <a:buNone/>
            </a:pPr>
            <a:r>
              <a:rPr lang="en-GB" dirty="0"/>
              <a:t>       &lt;a </a:t>
            </a:r>
            <a:r>
              <a:rPr lang="en-GB" dirty="0" err="1"/>
              <a:t>href</a:t>
            </a:r>
            <a:r>
              <a:rPr lang="en-GB" dirty="0"/>
              <a:t>="#panel2" id="tab2" role="tab" aria-controls="panel2“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aria-selected="false"</a:t>
            </a:r>
            <a:r>
              <a:rPr lang="en-GB" dirty="0"/>
              <a:t>&gt;</a:t>
            </a:r>
            <a:r>
              <a:rPr lang="en-GB" dirty="0" err="1"/>
              <a:t>Reposado</a:t>
            </a:r>
            <a:r>
              <a:rPr lang="en-GB" dirty="0"/>
              <a:t>&lt;/a&gt;</a:t>
            </a:r>
          </a:p>
          <a:p>
            <a:pPr marL="0" indent="0">
              <a:buNone/>
            </a:pPr>
            <a:r>
              <a:rPr lang="en-GB" dirty="0"/>
              <a:t>    &lt;/li&gt;</a:t>
            </a:r>
          </a:p>
          <a:p>
            <a:pPr marL="0" indent="0">
              <a:buNone/>
            </a:pPr>
            <a:r>
              <a:rPr lang="en-GB" dirty="0"/>
              <a:t>&lt;/</a:t>
            </a:r>
            <a:r>
              <a:rPr lang="en-GB" dirty="0" err="1"/>
              <a:t>ul</a:t>
            </a:r>
            <a:r>
              <a:rPr lang="en-GB" dirty="0"/>
              <a:t>&gt;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7736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tabindex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&lt;</a:t>
            </a:r>
            <a:r>
              <a:rPr lang="en-GB" dirty="0" err="1"/>
              <a:t>ul</a:t>
            </a:r>
            <a:r>
              <a:rPr lang="en-GB" dirty="0"/>
              <a:t> role="</a:t>
            </a:r>
            <a:r>
              <a:rPr lang="en-GB" dirty="0" err="1"/>
              <a:t>tablist</a:t>
            </a:r>
            <a:r>
              <a:rPr lang="en-GB" dirty="0"/>
              <a:t>"&gt;</a:t>
            </a:r>
          </a:p>
          <a:p>
            <a:pPr marL="0" indent="0">
              <a:buNone/>
            </a:pPr>
            <a:r>
              <a:rPr lang="en-GB" dirty="0"/>
              <a:t>    &lt;li role="presentation"&gt;</a:t>
            </a:r>
          </a:p>
          <a:p>
            <a:pPr marL="0" indent="0">
              <a:buNone/>
            </a:pPr>
            <a:r>
              <a:rPr lang="en-GB" dirty="0"/>
              <a:t>        &lt;a </a:t>
            </a:r>
            <a:r>
              <a:rPr lang="en-GB" dirty="0" err="1"/>
              <a:t>href</a:t>
            </a:r>
            <a:r>
              <a:rPr lang="en-GB" dirty="0"/>
              <a:t>="#panel1" id="tab1" role=tab" aria-controls="panel1“</a:t>
            </a:r>
          </a:p>
          <a:p>
            <a:pPr marL="0" indent="0">
              <a:buNone/>
            </a:pPr>
            <a:r>
              <a:rPr lang="en-GB" dirty="0"/>
              <a:t>	 aria-selected="true"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tabindex="0"</a:t>
            </a:r>
            <a:r>
              <a:rPr lang="en-GB" dirty="0"/>
              <a:t>&gt;Blanco&lt;/a&gt;</a:t>
            </a:r>
          </a:p>
          <a:p>
            <a:pPr marL="0" indent="0">
              <a:buNone/>
            </a:pPr>
            <a:r>
              <a:rPr lang="en-GB" dirty="0"/>
              <a:t>    &lt;/li&gt;</a:t>
            </a:r>
          </a:p>
          <a:p>
            <a:pPr marL="0" indent="0">
              <a:buNone/>
            </a:pPr>
            <a:r>
              <a:rPr lang="en-GB" dirty="0"/>
              <a:t>    &lt;li role="presentation"&gt;</a:t>
            </a:r>
          </a:p>
          <a:p>
            <a:pPr marL="0" indent="0">
              <a:buNone/>
            </a:pPr>
            <a:r>
              <a:rPr lang="en-GB" dirty="0"/>
              <a:t>        &lt;a </a:t>
            </a:r>
            <a:r>
              <a:rPr lang="en-GB" dirty="0" err="1"/>
              <a:t>href</a:t>
            </a:r>
            <a:r>
              <a:rPr lang="en-GB" dirty="0"/>
              <a:t>="#panel2" id="tab2" role="tab" aria-controls="panel2“</a:t>
            </a:r>
          </a:p>
          <a:p>
            <a:pPr marL="0" indent="0">
              <a:buNone/>
            </a:pPr>
            <a:r>
              <a:rPr lang="en-GB" dirty="0"/>
              <a:t>	 aria-selected="false"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tabindex="-1"</a:t>
            </a:r>
            <a:r>
              <a:rPr lang="en-GB" dirty="0"/>
              <a:t>&gt;</a:t>
            </a:r>
            <a:r>
              <a:rPr lang="en-GB" dirty="0" err="1"/>
              <a:t>Reposado</a:t>
            </a:r>
            <a:r>
              <a:rPr lang="en-GB" dirty="0"/>
              <a:t>&lt;/a&gt;</a:t>
            </a:r>
          </a:p>
          <a:p>
            <a:pPr marL="0" indent="0">
              <a:buNone/>
            </a:pPr>
            <a:r>
              <a:rPr lang="en-GB" dirty="0"/>
              <a:t>    &lt;/li&gt;</a:t>
            </a:r>
          </a:p>
          <a:p>
            <a:pPr marL="0" indent="0">
              <a:buNone/>
            </a:pPr>
            <a:r>
              <a:rPr lang="en-GB" dirty="0"/>
              <a:t>&lt;/</a:t>
            </a:r>
            <a:r>
              <a:rPr lang="en-GB" dirty="0" err="1"/>
              <a:t>ul</a:t>
            </a:r>
            <a:r>
              <a:rPr lang="en-GB" dirty="0"/>
              <a:t>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9926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hidden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&lt;div id="panel1" role="</a:t>
            </a:r>
            <a:r>
              <a:rPr lang="en-GB" dirty="0" err="1"/>
              <a:t>tabpanel</a:t>
            </a:r>
            <a:r>
              <a:rPr lang="en-GB" dirty="0"/>
              <a:t>"&gt;Blanco tequila…&lt;/div&gt;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id="panel2" role="</a:t>
            </a:r>
            <a:r>
              <a:rPr lang="en-GB" dirty="0" err="1"/>
              <a:t>tabpanel</a:t>
            </a:r>
            <a:r>
              <a:rPr lang="en-GB" dirty="0"/>
              <a:t>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hidden</a:t>
            </a:r>
            <a:r>
              <a:rPr lang="en-GB" dirty="0"/>
              <a:t>&gt;</a:t>
            </a:r>
            <a:r>
              <a:rPr lang="en-GB" dirty="0" err="1"/>
              <a:t>Reposado</a:t>
            </a:r>
            <a:r>
              <a:rPr lang="en-GB" dirty="0"/>
              <a:t> tequila…&lt;/div&gt;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5531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aria-labelledby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&lt;div id="panel1" role="</a:t>
            </a:r>
            <a:r>
              <a:rPr lang="en-GB" dirty="0" err="1"/>
              <a:t>tabpanel</a:t>
            </a:r>
            <a:r>
              <a:rPr lang="en-GB" dirty="0"/>
              <a:t>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aria-labelledby="tab1"</a:t>
            </a:r>
            <a:r>
              <a:rPr lang="en-GB" dirty="0"/>
              <a:t>&gt;</a:t>
            </a:r>
          </a:p>
          <a:p>
            <a:pPr marL="0" indent="0">
              <a:buNone/>
            </a:pPr>
            <a:r>
              <a:rPr lang="en-GB" dirty="0"/>
              <a:t>    Blanco tequila…</a:t>
            </a:r>
          </a:p>
          <a:p>
            <a:pPr marL="0" indent="0">
              <a:buNone/>
            </a:pPr>
            <a:r>
              <a:rPr lang="en-GB" dirty="0"/>
              <a:t>&lt;/div&gt;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&lt;div id="panel2" role="</a:t>
            </a:r>
            <a:r>
              <a:rPr lang="en-GB" dirty="0" err="1"/>
              <a:t>tabpanel</a:t>
            </a:r>
            <a:r>
              <a:rPr lang="en-GB" dirty="0"/>
              <a:t>" </a:t>
            </a:r>
            <a:r>
              <a:rPr lang="en-GB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aria-labelledby="tab2"</a:t>
            </a:r>
            <a:r>
              <a:rPr lang="en-GB" dirty="0"/>
              <a:t> hidden&gt;</a:t>
            </a:r>
          </a:p>
          <a:p>
            <a:pPr marL="0" indent="0">
              <a:buNone/>
            </a:pPr>
            <a:r>
              <a:rPr lang="en-GB" dirty="0"/>
              <a:t>    </a:t>
            </a:r>
            <a:r>
              <a:rPr lang="en-GB" dirty="0" err="1"/>
              <a:t>Reposado</a:t>
            </a:r>
            <a:r>
              <a:rPr lang="en-GB" dirty="0"/>
              <a:t> tequila…</a:t>
            </a:r>
          </a:p>
          <a:p>
            <a:pPr marL="0" indent="0">
              <a:buNone/>
            </a:pPr>
            <a:r>
              <a:rPr lang="en-GB" dirty="0"/>
              <a:t>&lt;/div&gt;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905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7825"/>
            <a:ext cx="10515600" cy="1325563"/>
          </a:xfrm>
        </p:spPr>
        <p:txBody>
          <a:bodyPr/>
          <a:lstStyle/>
          <a:p>
            <a:r>
              <a:rPr lang="en-GB" dirty="0"/>
              <a:t>Platform accessibility APIs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Windows: MSAA   </a:t>
            </a:r>
            <a:r>
              <a:rPr lang="en-GB" dirty="0" err="1"/>
              <a:t>UIAutomation</a:t>
            </a:r>
            <a:r>
              <a:rPr lang="en-GB" dirty="0"/>
              <a:t>   IAccessible2</a:t>
            </a:r>
          </a:p>
          <a:p>
            <a:r>
              <a:rPr lang="en-GB" dirty="0"/>
              <a:t>Mac OS: </a:t>
            </a:r>
            <a:r>
              <a:rPr lang="en-GB" dirty="0" err="1"/>
              <a:t>NSAccessibility</a:t>
            </a:r>
            <a:r>
              <a:rPr lang="en-GB" dirty="0"/>
              <a:t>   Protocol</a:t>
            </a:r>
          </a:p>
          <a:p>
            <a:r>
              <a:rPr lang="en-GB" dirty="0"/>
              <a:t>Linux: IAccessible2   ATK/AT-ASPI</a:t>
            </a:r>
          </a:p>
          <a:p>
            <a:r>
              <a:rPr lang="en-GB" dirty="0"/>
              <a:t>iOS: </a:t>
            </a:r>
            <a:r>
              <a:rPr lang="en-GB" dirty="0" err="1"/>
              <a:t>UIAccessibility</a:t>
            </a:r>
            <a:endParaRPr lang="en-GB" dirty="0"/>
          </a:p>
          <a:p>
            <a:r>
              <a:rPr lang="en-GB" dirty="0"/>
              <a:t>Android: Accessibility Framework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@</a:t>
            </a:r>
            <a:r>
              <a:rPr lang="en-GB" dirty="0" err="1"/>
              <a:t>LeonieWatson</a:t>
            </a:r>
            <a:r>
              <a:rPr lang="en-GB" dirty="0"/>
              <a:t>      tink.uk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EA219-3B68-4806-88FC-E964445C8DE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4663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keyboard interaction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Listen for </a:t>
            </a:r>
            <a:r>
              <a:rPr lang="en-GB" dirty="0" err="1"/>
              <a:t>keydown</a:t>
            </a:r>
            <a:r>
              <a:rPr lang="en-GB" dirty="0"/>
              <a:t>, capture </a:t>
            </a:r>
            <a:r>
              <a:rPr lang="en-GB" dirty="0" err="1"/>
              <a:t>keycodes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Left 		37</a:t>
            </a:r>
          </a:p>
          <a:p>
            <a:pPr marL="0" indent="0">
              <a:buNone/>
            </a:pPr>
            <a:r>
              <a:rPr lang="en-GB" dirty="0"/>
              <a:t>Right 		38</a:t>
            </a:r>
          </a:p>
          <a:p>
            <a:pPr marL="0" indent="0">
              <a:buNone/>
            </a:pPr>
            <a:r>
              <a:rPr lang="en-GB" dirty="0"/>
              <a:t>Up 		39</a:t>
            </a:r>
          </a:p>
          <a:p>
            <a:pPr marL="0" indent="0">
              <a:buNone/>
            </a:pPr>
            <a:r>
              <a:rPr lang="en-GB" dirty="0"/>
              <a:t>Down 	40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1355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 panels screen reader demo</a:t>
            </a:r>
          </a:p>
        </p:txBody>
      </p:sp>
      <p:pic>
        <p:nvPicPr>
          <p:cNvPr id="5" name="tab-panels-screen-reader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2306638"/>
            <a:ext cx="10515600" cy="33877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97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Quick &amp; dirty accessibility mechanics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4589463"/>
            <a:ext cx="10515600" cy="150018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Use the right HTML (let the browser do the work)</a:t>
            </a:r>
          </a:p>
          <a:p>
            <a:r>
              <a:rPr lang="en-GB" dirty="0"/>
              <a:t>Provide focus and keyboard support</a:t>
            </a:r>
          </a:p>
          <a:p>
            <a:r>
              <a:rPr lang="en-GB" dirty="0"/>
              <a:t>Provide accessible names and descriptions</a:t>
            </a:r>
          </a:p>
          <a:p>
            <a:r>
              <a:rPr lang="en-GB" dirty="0"/>
              <a:t>Communicate state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95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Ljwatson.github.io/design-patterns/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@LeonieWatson          tink.uk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992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Heading semantics</a:t>
            </a:r>
          </a:p>
        </p:txBody>
      </p:sp>
      <p:pic>
        <p:nvPicPr>
          <p:cNvPr id="5" name="Picture 4" title="Tink.uk website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292" y="1539320"/>
            <a:ext cx="7344816" cy="462598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4943872" y="1875146"/>
            <a:ext cx="4032448" cy="761767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4943872" y="3717033"/>
            <a:ext cx="4032448" cy="761767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943872" y="5733257"/>
            <a:ext cx="4032448" cy="432048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143672" y="1735992"/>
            <a:ext cx="1368152" cy="1332969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Jaws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900608" y="26369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50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2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1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title="Tink.uk websoite (top half)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1539320"/>
            <a:ext cx="7344816" cy="4625985"/>
          </a:xfrm>
          <a:prstGeom prst="rect">
            <a:avLst/>
          </a:prstGeom>
        </p:spPr>
      </p:pic>
      <p:pic>
        <p:nvPicPr>
          <p:cNvPr id="3" name="Picture 2" title="Tink.uk website (bottom half)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1556792"/>
            <a:ext cx="7344816" cy="4625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Landmark semantics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143672" y="1735992"/>
            <a:ext cx="1368152" cy="1332969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871864" y="1735992"/>
            <a:ext cx="4176464" cy="4429313"/>
          </a:xfrm>
          <a:prstGeom prst="roundRect">
            <a:avLst>
              <a:gd name="adj" fmla="val 2651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4943872" y="1875146"/>
            <a:ext cx="4032448" cy="761767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943872" y="3717033"/>
            <a:ext cx="4032448" cy="761767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943872" y="5733257"/>
            <a:ext cx="4032448" cy="432048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143672" y="3068960"/>
            <a:ext cx="1368152" cy="2952328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143672" y="3573016"/>
            <a:ext cx="1368152" cy="1152128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156477" y="3068959"/>
            <a:ext cx="1368152" cy="432049"/>
          </a:xfrm>
          <a:prstGeom prst="roundRect">
            <a:avLst>
              <a:gd name="adj" fmla="val 2454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4943872" y="4130974"/>
            <a:ext cx="4032448" cy="347826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4943872" y="5775368"/>
            <a:ext cx="4032448" cy="347826"/>
          </a:xfrm>
          <a:prstGeom prst="roundRect">
            <a:avLst>
              <a:gd name="adj" fmla="val 9606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Jaws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756592" y="33410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72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5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1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1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16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6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18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19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98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2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0"/>
            <a:ext cx="9144000" cy="6957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title="Tink.uk screensho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2" y="1339149"/>
            <a:ext cx="6876255" cy="5618243"/>
          </a:xfrm>
          <a:prstGeom prst="rect">
            <a:avLst/>
          </a:prstGeom>
        </p:spPr>
      </p:pic>
      <p:pic>
        <p:nvPicPr>
          <p:cNvPr id="7" name="Picture 6" title="Firefox DOM Tree window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881" y="1484784"/>
            <a:ext cx="5539437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Dom tree</a:t>
            </a:r>
          </a:p>
        </p:txBody>
      </p:sp>
    </p:spTree>
    <p:extLst>
      <p:ext uri="{BB962C8B-B14F-4D97-AF65-F5344CB8AC3E}">
        <p14:creationId xmlns:p14="http://schemas.microsoft.com/office/powerpoint/2010/main" val="35427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0" y="0"/>
            <a:ext cx="9144000" cy="6957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title="Tink.uk screensho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2" y="1339149"/>
            <a:ext cx="6876255" cy="5618243"/>
          </a:xfrm>
          <a:prstGeom prst="rect">
            <a:avLst/>
          </a:prstGeom>
        </p:spPr>
      </p:pic>
      <p:pic>
        <p:nvPicPr>
          <p:cNvPr id="9" name="Picture 8" title="aViewer window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1052737"/>
            <a:ext cx="7315272" cy="5405533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133600" y="4270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cap="all" spc="300" baseline="0">
                <a:solidFill>
                  <a:schemeClr val="bg1"/>
                </a:solidFill>
                <a:effectLst>
                  <a:outerShdw dist="38100" dir="5400000" algn="t" rotWithShape="0">
                    <a:prstClr val="black"/>
                  </a:outerShdw>
                </a:effectLst>
                <a:latin typeface="Mostra Nuova Bold" panose="02000806020000020004" pitchFamily="2" charset="0"/>
                <a:ea typeface="+mj-ea"/>
                <a:cs typeface="+mj-cs"/>
              </a:defRPr>
            </a:lvl1pPr>
          </a:lstStyle>
          <a:p>
            <a:endParaRPr 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Accessibility tree</a:t>
            </a:r>
          </a:p>
        </p:txBody>
      </p:sp>
    </p:spTree>
    <p:extLst>
      <p:ext uri="{BB962C8B-B14F-4D97-AF65-F5344CB8AC3E}">
        <p14:creationId xmlns:p14="http://schemas.microsoft.com/office/powerpoint/2010/main" val="18638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1222</Words>
  <Application>Microsoft Office PowerPoint</Application>
  <PresentationFormat>Widescreen</PresentationFormat>
  <Paragraphs>320</Paragraphs>
  <Slides>53</Slides>
  <Notes>34</Notes>
  <HiddenSlides>0</HiddenSlides>
  <MMClips>11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Mostra Nuova Bold</vt:lpstr>
      <vt:lpstr>Office Theme</vt:lpstr>
      <vt:lpstr>Developer’s guide to accessibility mechanics</vt:lpstr>
      <vt:lpstr>Accessibility mechanics</vt:lpstr>
      <vt:lpstr>Platform control</vt:lpstr>
      <vt:lpstr>Web control</vt:lpstr>
      <vt:lpstr>Platform accessibility APIs</vt:lpstr>
      <vt:lpstr>Heading semantics</vt:lpstr>
      <vt:lpstr>Landmark semantics</vt:lpstr>
      <vt:lpstr>Dom tree</vt:lpstr>
      <vt:lpstr>Accessibility tree</vt:lpstr>
      <vt:lpstr>Neutral semantics&lt;div&gt; and &lt;span&gt; are semantically neutral</vt:lpstr>
      <vt:lpstr>Link design pattern</vt:lpstr>
      <vt:lpstr>Link demo</vt:lpstr>
      <vt:lpstr>Link keyboard demo</vt:lpstr>
      <vt:lpstr>HTML</vt:lpstr>
      <vt:lpstr>Add tabindex attribute</vt:lpstr>
      <vt:lpstr>Add focus styles</vt:lpstr>
      <vt:lpstr>Add role attribute</vt:lpstr>
      <vt:lpstr>Add event listeners</vt:lpstr>
      <vt:lpstr>Add functionality</vt:lpstr>
      <vt:lpstr>Add keyboard functionality</vt:lpstr>
      <vt:lpstr>Link screen reader demo</vt:lpstr>
      <vt:lpstr>ToggleTip design pattern</vt:lpstr>
      <vt:lpstr>ToggleTip demo</vt:lpstr>
      <vt:lpstr>ToggleTip keyboard demo</vt:lpstr>
      <vt:lpstr>HTML</vt:lpstr>
      <vt:lpstr>Add tabindex attribute</vt:lpstr>
      <vt:lpstr>Add focus styles</vt:lpstr>
      <vt:lpstr>Add role attributes</vt:lpstr>
      <vt:lpstr>Add aria-expanded attribute</vt:lpstr>
      <vt:lpstr>Add aria-describedby attribute</vt:lpstr>
      <vt:lpstr>Add hidden attribute</vt:lpstr>
      <vt:lpstr>Add aria-live attribute</vt:lpstr>
      <vt:lpstr>Add event listeners</vt:lpstr>
      <vt:lpstr>Add more keyboard interaction</vt:lpstr>
      <vt:lpstr>If toggletip is hidden</vt:lpstr>
      <vt:lpstr>If toggletip is not hidden</vt:lpstr>
      <vt:lpstr>ToggleTip screen reader demo</vt:lpstr>
      <vt:lpstr>ToggleTip screen reader demo</vt:lpstr>
      <vt:lpstr>Tab panels design pattern</vt:lpstr>
      <vt:lpstr>HTML</vt:lpstr>
      <vt:lpstr>More HTML</vt:lpstr>
      <vt:lpstr>HTML screen reader demo</vt:lpstr>
      <vt:lpstr>Add role attributes</vt:lpstr>
      <vt:lpstr>Add another role attribute</vt:lpstr>
      <vt:lpstr>Add aria-controls attribute</vt:lpstr>
      <vt:lpstr>Add aria-selected attribute</vt:lpstr>
      <vt:lpstr>Add tabindex attribute</vt:lpstr>
      <vt:lpstr>Add hidden attribute</vt:lpstr>
      <vt:lpstr>Add aria-labelledby attribute</vt:lpstr>
      <vt:lpstr>Add keyboard interaction</vt:lpstr>
      <vt:lpstr>Tab panels screen reader demo</vt:lpstr>
      <vt:lpstr>Quick &amp; dirty accessibility mechanics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Léonie Watson</dc:creator>
  <cp:lastModifiedBy>Léonie Watson</cp:lastModifiedBy>
  <cp:revision>153</cp:revision>
  <dcterms:created xsi:type="dcterms:W3CDTF">2016-02-28T19:56:11Z</dcterms:created>
  <dcterms:modified xsi:type="dcterms:W3CDTF">2016-03-13T18:02:46Z</dcterms:modified>
</cp:coreProperties>
</file>